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1"/>
  </p:notesMasterIdLst>
  <p:handoutMasterIdLst>
    <p:handoutMasterId r:id="rId22"/>
  </p:handoutMasterIdLst>
  <p:sldIdLst>
    <p:sldId id="335" r:id="rId2"/>
    <p:sldId id="352" r:id="rId3"/>
    <p:sldId id="353" r:id="rId4"/>
    <p:sldId id="354" r:id="rId5"/>
    <p:sldId id="338" r:id="rId6"/>
    <p:sldId id="342" r:id="rId7"/>
    <p:sldId id="344" r:id="rId8"/>
    <p:sldId id="346" r:id="rId9"/>
    <p:sldId id="347" r:id="rId10"/>
    <p:sldId id="345" r:id="rId11"/>
    <p:sldId id="359" r:id="rId12"/>
    <p:sldId id="348" r:id="rId13"/>
    <p:sldId id="358" r:id="rId14"/>
    <p:sldId id="357" r:id="rId15"/>
    <p:sldId id="349" r:id="rId16"/>
    <p:sldId id="350" r:id="rId17"/>
    <p:sldId id="355" r:id="rId18"/>
    <p:sldId id="356" r:id="rId19"/>
    <p:sldId id="343" r:id="rId20"/>
  </p:sldIdLst>
  <p:sldSz cx="9144000" cy="6858000" type="screen4x3"/>
  <p:notesSz cx="6735763" cy="9866313"/>
  <p:defaultTextStyle>
    <a:defPPr>
      <a:defRPr lang="fr-FR"/>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relie Brulavoine" initials="AB" lastIdx="1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368C"/>
    <a:srgbClr val="F9AF23"/>
    <a:srgbClr val="01506F"/>
    <a:srgbClr val="1488CA"/>
    <a:srgbClr val="B1DB1B"/>
    <a:srgbClr val="AEDB52"/>
    <a:srgbClr val="007DAB"/>
    <a:srgbClr val="336699"/>
    <a:srgbClr val="3399CC"/>
    <a:srgbClr val="FF573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1024" autoAdjust="0"/>
  </p:normalViewPr>
  <p:slideViewPr>
    <p:cSldViewPr snapToGrid="0" snapToObjects="1">
      <p:cViewPr varScale="1">
        <p:scale>
          <a:sx n="68" d="100"/>
          <a:sy n="68" d="100"/>
        </p:scale>
        <p:origin x="1264" y="64"/>
      </p:cViewPr>
      <p:guideLst>
        <p:guide orient="horz" pos="2160"/>
        <p:guide pos="2880"/>
      </p:guideLst>
    </p:cSldViewPr>
  </p:slideViewPr>
  <p:outlineViewPr>
    <p:cViewPr>
      <p:scale>
        <a:sx n="33" d="100"/>
        <a:sy n="33" d="100"/>
      </p:scale>
      <p:origin x="0" y="-5828"/>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15373" y="0"/>
            <a:ext cx="2918831" cy="495029"/>
          </a:xfrm>
          <a:prstGeom prst="rect">
            <a:avLst/>
          </a:prstGeom>
        </p:spPr>
        <p:txBody>
          <a:bodyPr vert="horz" lIns="91440" tIns="45720" rIns="91440" bIns="45720" rtlCol="0"/>
          <a:lstStyle>
            <a:lvl1pPr algn="r">
              <a:defRPr sz="1200"/>
            </a:lvl1pPr>
          </a:lstStyle>
          <a:p>
            <a:fld id="{25F05C93-4ED0-474C-A7EA-E87E1803C480}" type="datetimeFigureOut">
              <a:rPr lang="fr-FR" smtClean="0"/>
              <a:t>05/06/2018</a:t>
            </a:fld>
            <a:endParaRPr lang="fr-FR"/>
          </a:p>
        </p:txBody>
      </p:sp>
      <p:sp>
        <p:nvSpPr>
          <p:cNvPr id="4" name="Espace réservé du pied de page 3"/>
          <p:cNvSpPr>
            <a:spLocks noGrp="1"/>
          </p:cNvSpPr>
          <p:nvPr>
            <p:ph type="ftr" sz="quarter" idx="2"/>
          </p:nvPr>
        </p:nvSpPr>
        <p:spPr>
          <a:xfrm>
            <a:off x="0" y="9371286"/>
            <a:ext cx="2918831" cy="495028"/>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15373" y="9371286"/>
            <a:ext cx="2918831" cy="495028"/>
          </a:xfrm>
          <a:prstGeom prst="rect">
            <a:avLst/>
          </a:prstGeom>
        </p:spPr>
        <p:txBody>
          <a:bodyPr vert="horz" lIns="91440" tIns="45720" rIns="91440" bIns="45720" rtlCol="0" anchor="b"/>
          <a:lstStyle>
            <a:lvl1pPr algn="r">
              <a:defRPr sz="1200"/>
            </a:lvl1pPr>
          </a:lstStyle>
          <a:p>
            <a:fld id="{83ABDCDD-7380-42CB-8F39-386F140EA73D}" type="slidenum">
              <a:rPr lang="fr-FR" smtClean="0"/>
              <a:t>‹N°›</a:t>
            </a:fld>
            <a:endParaRPr lang="fr-FR"/>
          </a:p>
        </p:txBody>
      </p:sp>
    </p:spTree>
    <p:extLst>
      <p:ext uri="{BB962C8B-B14F-4D97-AF65-F5344CB8AC3E}">
        <p14:creationId xmlns:p14="http://schemas.microsoft.com/office/powerpoint/2010/main" val="202382786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F47A915D-5297-47EC-A775-6352B6E1E7B3}" type="datetimeFigureOut">
              <a:rPr lang="fr-FR" smtClean="0"/>
              <a:pPr/>
              <a:t>05/06/2018</a:t>
            </a:fld>
            <a:endParaRPr lang="fr-FR"/>
          </a:p>
        </p:txBody>
      </p:sp>
      <p:sp>
        <p:nvSpPr>
          <p:cNvPr id="4" name="Espace réservé de l'image des diapositives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206F7930-4B93-48CC-92C6-EB821F4BF8E0}" type="slidenum">
              <a:rPr lang="fr-FR" smtClean="0"/>
              <a:pPr/>
              <a:t>‹N°›</a:t>
            </a:fld>
            <a:endParaRPr lang="fr-FR"/>
          </a:p>
        </p:txBody>
      </p:sp>
    </p:spTree>
    <p:extLst>
      <p:ext uri="{BB962C8B-B14F-4D97-AF65-F5344CB8AC3E}">
        <p14:creationId xmlns:p14="http://schemas.microsoft.com/office/powerpoint/2010/main" val="40250749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p:spPr>
        <p:txBody>
          <a:bodyPr anchor="b"/>
          <a:lstStyle>
            <a:lvl1pPr algn="ctr">
              <a:defRPr sz="4500"/>
            </a:lvl1pPr>
          </a:lstStyle>
          <a:p>
            <a:r>
              <a:rPr lang="fr-FR"/>
              <a:t>Modifiez le style du titre</a:t>
            </a:r>
          </a:p>
        </p:txBody>
      </p:sp>
      <p:sp>
        <p:nvSpPr>
          <p:cNvPr id="3" name="Sous-titr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a:t>Modifiez le style des sous-titres du masque</a:t>
            </a:r>
          </a:p>
        </p:txBody>
      </p:sp>
      <p:sp>
        <p:nvSpPr>
          <p:cNvPr id="4" name="Espace réservé de la date 3"/>
          <p:cNvSpPr>
            <a:spLocks noGrp="1"/>
          </p:cNvSpPr>
          <p:nvPr>
            <p:ph type="dt" sz="half" idx="10"/>
          </p:nvPr>
        </p:nvSpPr>
        <p:spPr/>
        <p:txBody>
          <a:bodyPr/>
          <a:lstStyle/>
          <a:p>
            <a:pPr>
              <a:defRPr/>
            </a:pPr>
            <a:r>
              <a:rPr lang="fr-FR"/>
              <a:t>05/06/2018</a:t>
            </a:r>
          </a:p>
        </p:txBody>
      </p:sp>
      <p:sp>
        <p:nvSpPr>
          <p:cNvPr id="5" name="Espace réservé du pied de page 4"/>
          <p:cNvSpPr>
            <a:spLocks noGrp="1"/>
          </p:cNvSpPr>
          <p:nvPr>
            <p:ph type="ftr" sz="quarter" idx="11"/>
          </p:nvPr>
        </p:nvSpPr>
        <p:spPr/>
        <p:txBody>
          <a:bodyPr/>
          <a:lstStyle/>
          <a:p>
            <a:pPr>
              <a:defRPr/>
            </a:pPr>
            <a:r>
              <a:rPr lang="fr-FR"/>
              <a:t>Protection juridique des majeurs Hauts-de-France</a:t>
            </a:r>
          </a:p>
        </p:txBody>
      </p:sp>
      <p:sp>
        <p:nvSpPr>
          <p:cNvPr id="6" name="Espace réservé du numéro de diapositive 5"/>
          <p:cNvSpPr>
            <a:spLocks noGrp="1"/>
          </p:cNvSpPr>
          <p:nvPr>
            <p:ph type="sldNum" sz="quarter" idx="12"/>
          </p:nvPr>
        </p:nvSpPr>
        <p:spPr/>
        <p:txBody>
          <a:bodyPr/>
          <a:lstStyle/>
          <a:p>
            <a:pPr>
              <a:defRPr/>
            </a:pPr>
            <a:fld id="{A527706F-8739-C440-9144-55970DACE950}" type="slidenum">
              <a:rPr lang="fr-FR" smtClean="0"/>
              <a:pPr>
                <a:defRPr/>
              </a:pPr>
              <a:t>‹N°›</a:t>
            </a:fld>
            <a:endParaRPr lang="fr-FR"/>
          </a:p>
        </p:txBody>
      </p:sp>
    </p:spTree>
    <p:extLst>
      <p:ext uri="{BB962C8B-B14F-4D97-AF65-F5344CB8AC3E}">
        <p14:creationId xmlns:p14="http://schemas.microsoft.com/office/powerpoint/2010/main" val="909351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a:defRPr/>
            </a:pPr>
            <a:r>
              <a:rPr lang="fr-FR"/>
              <a:t>05/06/2018</a:t>
            </a:r>
          </a:p>
        </p:txBody>
      </p:sp>
      <p:sp>
        <p:nvSpPr>
          <p:cNvPr id="5" name="Espace réservé du pied de page 4"/>
          <p:cNvSpPr>
            <a:spLocks noGrp="1"/>
          </p:cNvSpPr>
          <p:nvPr>
            <p:ph type="ftr" sz="quarter" idx="11"/>
          </p:nvPr>
        </p:nvSpPr>
        <p:spPr/>
        <p:txBody>
          <a:bodyPr/>
          <a:lstStyle/>
          <a:p>
            <a:pPr>
              <a:defRPr/>
            </a:pPr>
            <a:r>
              <a:rPr lang="fr-FR"/>
              <a:t>Protection juridique des majeurs Hauts-de-France</a:t>
            </a:r>
          </a:p>
        </p:txBody>
      </p:sp>
      <p:sp>
        <p:nvSpPr>
          <p:cNvPr id="6" name="Espace réservé du numéro de diapositive 5"/>
          <p:cNvSpPr>
            <a:spLocks noGrp="1"/>
          </p:cNvSpPr>
          <p:nvPr>
            <p:ph type="sldNum" sz="quarter" idx="12"/>
          </p:nvPr>
        </p:nvSpPr>
        <p:spPr/>
        <p:txBody>
          <a:bodyPr/>
          <a:lstStyle/>
          <a:p>
            <a:pPr>
              <a:defRPr/>
            </a:pPr>
            <a:fld id="{2B5C7C22-011F-2F49-A29E-DDBCDB2B5C0A}" type="slidenum">
              <a:rPr lang="fr-FR" smtClean="0"/>
              <a:pPr>
                <a:defRPr/>
              </a:pPr>
              <a:t>‹N°›</a:t>
            </a:fld>
            <a:endParaRPr lang="fr-FR"/>
          </a:p>
        </p:txBody>
      </p:sp>
    </p:spTree>
    <p:extLst>
      <p:ext uri="{BB962C8B-B14F-4D97-AF65-F5344CB8AC3E}">
        <p14:creationId xmlns:p14="http://schemas.microsoft.com/office/powerpoint/2010/main" val="2774367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28650" y="365125"/>
            <a:ext cx="5800725" cy="5811838"/>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a:defRPr/>
            </a:pPr>
            <a:r>
              <a:rPr lang="fr-FR"/>
              <a:t>05/06/2018</a:t>
            </a:r>
          </a:p>
        </p:txBody>
      </p:sp>
      <p:sp>
        <p:nvSpPr>
          <p:cNvPr id="5" name="Espace réservé du pied de page 4"/>
          <p:cNvSpPr>
            <a:spLocks noGrp="1"/>
          </p:cNvSpPr>
          <p:nvPr>
            <p:ph type="ftr" sz="quarter" idx="11"/>
          </p:nvPr>
        </p:nvSpPr>
        <p:spPr/>
        <p:txBody>
          <a:bodyPr/>
          <a:lstStyle/>
          <a:p>
            <a:pPr>
              <a:defRPr/>
            </a:pPr>
            <a:r>
              <a:rPr lang="fr-FR"/>
              <a:t>Protection juridique des majeurs Hauts-de-France</a:t>
            </a:r>
          </a:p>
        </p:txBody>
      </p:sp>
      <p:sp>
        <p:nvSpPr>
          <p:cNvPr id="6" name="Espace réservé du numéro de diapositive 5"/>
          <p:cNvSpPr>
            <a:spLocks noGrp="1"/>
          </p:cNvSpPr>
          <p:nvPr>
            <p:ph type="sldNum" sz="quarter" idx="12"/>
          </p:nvPr>
        </p:nvSpPr>
        <p:spPr/>
        <p:txBody>
          <a:bodyPr/>
          <a:lstStyle/>
          <a:p>
            <a:pPr>
              <a:defRPr/>
            </a:pPr>
            <a:fld id="{5129A929-1DC7-8C4D-BAC4-E088C48FF004}" type="slidenum">
              <a:rPr lang="fr-FR" smtClean="0"/>
              <a:pPr>
                <a:defRPr/>
              </a:pPr>
              <a:t>‹N°›</a:t>
            </a:fld>
            <a:endParaRPr lang="fr-FR"/>
          </a:p>
        </p:txBody>
      </p:sp>
    </p:spTree>
    <p:extLst>
      <p:ext uri="{BB962C8B-B14F-4D97-AF65-F5344CB8AC3E}">
        <p14:creationId xmlns:p14="http://schemas.microsoft.com/office/powerpoint/2010/main" val="3274205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pPr>
              <a:defRPr/>
            </a:pPr>
            <a:r>
              <a:rPr lang="fr-FR"/>
              <a:t>05/06/2018</a:t>
            </a:r>
          </a:p>
        </p:txBody>
      </p:sp>
      <p:sp>
        <p:nvSpPr>
          <p:cNvPr id="5" name="Espace réservé du pied de page 4"/>
          <p:cNvSpPr>
            <a:spLocks noGrp="1"/>
          </p:cNvSpPr>
          <p:nvPr>
            <p:ph type="ftr" sz="quarter" idx="11"/>
          </p:nvPr>
        </p:nvSpPr>
        <p:spPr/>
        <p:txBody>
          <a:bodyPr/>
          <a:lstStyle/>
          <a:p>
            <a:pPr>
              <a:defRPr/>
            </a:pPr>
            <a:r>
              <a:rPr lang="fr-FR"/>
              <a:t>Protection juridique des majeurs Hauts-de-France</a:t>
            </a:r>
          </a:p>
        </p:txBody>
      </p:sp>
      <p:sp>
        <p:nvSpPr>
          <p:cNvPr id="6" name="Espace réservé du numéro de diapositive 5"/>
          <p:cNvSpPr>
            <a:spLocks noGrp="1"/>
          </p:cNvSpPr>
          <p:nvPr>
            <p:ph type="sldNum" sz="quarter" idx="12"/>
          </p:nvPr>
        </p:nvSpPr>
        <p:spPr/>
        <p:txBody>
          <a:bodyPr/>
          <a:lstStyle/>
          <a:p>
            <a:pPr>
              <a:defRPr/>
            </a:pPr>
            <a:fld id="{053997F5-FC0E-AD46-9B4D-541972EA58D3}" type="slidenum">
              <a:rPr lang="fr-FR" smtClean="0"/>
              <a:pPr>
                <a:defRPr/>
              </a:pPr>
              <a:t>‹N°›</a:t>
            </a:fld>
            <a:endParaRPr lang="fr-FR"/>
          </a:p>
        </p:txBody>
      </p:sp>
    </p:spTree>
    <p:extLst>
      <p:ext uri="{BB962C8B-B14F-4D97-AF65-F5344CB8AC3E}">
        <p14:creationId xmlns:p14="http://schemas.microsoft.com/office/powerpoint/2010/main" val="2574392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9"/>
            <a:ext cx="7886700" cy="2852737"/>
          </a:xfrm>
        </p:spPr>
        <p:txBody>
          <a:bodyPr anchor="b"/>
          <a:lstStyle>
            <a:lvl1pPr>
              <a:defRPr sz="4500"/>
            </a:lvl1pPr>
          </a:lstStyle>
          <a:p>
            <a:r>
              <a:rPr lang="fr-FR"/>
              <a:t>Modifiez le style du titre</a:t>
            </a:r>
          </a:p>
        </p:txBody>
      </p:sp>
      <p:sp>
        <p:nvSpPr>
          <p:cNvPr id="3" name="Espace réservé du texte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p>
            <a:pPr>
              <a:defRPr/>
            </a:pPr>
            <a:r>
              <a:rPr lang="fr-FR"/>
              <a:t>05/06/2018</a:t>
            </a:r>
          </a:p>
        </p:txBody>
      </p:sp>
      <p:sp>
        <p:nvSpPr>
          <p:cNvPr id="5" name="Espace réservé du pied de page 4"/>
          <p:cNvSpPr>
            <a:spLocks noGrp="1"/>
          </p:cNvSpPr>
          <p:nvPr>
            <p:ph type="ftr" sz="quarter" idx="11"/>
          </p:nvPr>
        </p:nvSpPr>
        <p:spPr/>
        <p:txBody>
          <a:bodyPr/>
          <a:lstStyle/>
          <a:p>
            <a:pPr>
              <a:defRPr/>
            </a:pPr>
            <a:r>
              <a:rPr lang="fr-FR"/>
              <a:t>Protection juridique des majeurs Hauts-de-France</a:t>
            </a:r>
          </a:p>
        </p:txBody>
      </p:sp>
      <p:sp>
        <p:nvSpPr>
          <p:cNvPr id="6" name="Espace réservé du numéro de diapositive 5"/>
          <p:cNvSpPr>
            <a:spLocks noGrp="1"/>
          </p:cNvSpPr>
          <p:nvPr>
            <p:ph type="sldNum" sz="quarter" idx="12"/>
          </p:nvPr>
        </p:nvSpPr>
        <p:spPr/>
        <p:txBody>
          <a:bodyPr/>
          <a:lstStyle/>
          <a:p>
            <a:pPr>
              <a:defRPr/>
            </a:pPr>
            <a:fld id="{D2A86139-61E9-3842-A305-115664C9038E}" type="slidenum">
              <a:rPr lang="fr-FR" smtClean="0"/>
              <a:pPr>
                <a:defRPr/>
              </a:pPr>
              <a:t>‹N°›</a:t>
            </a:fld>
            <a:endParaRPr lang="fr-FR"/>
          </a:p>
        </p:txBody>
      </p:sp>
    </p:spTree>
    <p:extLst>
      <p:ext uri="{BB962C8B-B14F-4D97-AF65-F5344CB8AC3E}">
        <p14:creationId xmlns:p14="http://schemas.microsoft.com/office/powerpoint/2010/main" val="38925591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6286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29150" y="1825625"/>
            <a:ext cx="3886200" cy="435133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pPr>
              <a:defRPr/>
            </a:pPr>
            <a:r>
              <a:rPr lang="fr-FR"/>
              <a:t>05/06/2018</a:t>
            </a:r>
          </a:p>
        </p:txBody>
      </p:sp>
      <p:sp>
        <p:nvSpPr>
          <p:cNvPr id="6" name="Espace réservé du pied de page 5"/>
          <p:cNvSpPr>
            <a:spLocks noGrp="1"/>
          </p:cNvSpPr>
          <p:nvPr>
            <p:ph type="ftr" sz="quarter" idx="11"/>
          </p:nvPr>
        </p:nvSpPr>
        <p:spPr/>
        <p:txBody>
          <a:bodyPr/>
          <a:lstStyle/>
          <a:p>
            <a:pPr>
              <a:defRPr/>
            </a:pPr>
            <a:r>
              <a:rPr lang="fr-FR"/>
              <a:t>Protection juridique des majeurs Hauts-de-France</a:t>
            </a:r>
          </a:p>
        </p:txBody>
      </p:sp>
      <p:sp>
        <p:nvSpPr>
          <p:cNvPr id="7" name="Espace réservé du numéro de diapositive 6"/>
          <p:cNvSpPr>
            <a:spLocks noGrp="1"/>
          </p:cNvSpPr>
          <p:nvPr>
            <p:ph type="sldNum" sz="quarter" idx="12"/>
          </p:nvPr>
        </p:nvSpPr>
        <p:spPr/>
        <p:txBody>
          <a:bodyPr/>
          <a:lstStyle/>
          <a:p>
            <a:pPr>
              <a:defRPr/>
            </a:pPr>
            <a:fld id="{697B9545-2CF1-0F42-8166-C7E6692E11F1}" type="slidenum">
              <a:rPr lang="fr-FR" smtClean="0"/>
              <a:pPr>
                <a:defRPr/>
              </a:pPr>
              <a:t>‹N°›</a:t>
            </a:fld>
            <a:endParaRPr lang="fr-FR"/>
          </a:p>
        </p:txBody>
      </p:sp>
    </p:spTree>
    <p:extLst>
      <p:ext uri="{BB962C8B-B14F-4D97-AF65-F5344CB8AC3E}">
        <p14:creationId xmlns:p14="http://schemas.microsoft.com/office/powerpoint/2010/main" val="7558408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29841" y="365126"/>
            <a:ext cx="7886700" cy="1325563"/>
          </a:xfrm>
        </p:spPr>
        <p:txBody>
          <a:bodyPr/>
          <a:lstStyle/>
          <a:p>
            <a:r>
              <a:rPr lang="fr-FR"/>
              <a:t>Modifiez le style du titre</a:t>
            </a:r>
          </a:p>
        </p:txBody>
      </p:sp>
      <p:sp>
        <p:nvSpPr>
          <p:cNvPr id="3" name="Espace réservé du texte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4" name="Espace réservé du contenu 3"/>
          <p:cNvSpPr>
            <a:spLocks noGrp="1"/>
          </p:cNvSpPr>
          <p:nvPr>
            <p:ph sz="half" idx="2"/>
          </p:nvPr>
        </p:nvSpPr>
        <p:spPr>
          <a:xfrm>
            <a:off x="629842" y="2505075"/>
            <a:ext cx="3868340"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a:t>Modifiez les styles du texte du masque</a:t>
            </a:r>
          </a:p>
        </p:txBody>
      </p:sp>
      <p:sp>
        <p:nvSpPr>
          <p:cNvPr id="6" name="Espace réservé du contenu 5"/>
          <p:cNvSpPr>
            <a:spLocks noGrp="1"/>
          </p:cNvSpPr>
          <p:nvPr>
            <p:ph sz="quarter" idx="4"/>
          </p:nvPr>
        </p:nvSpPr>
        <p:spPr>
          <a:xfrm>
            <a:off x="4629150" y="2505075"/>
            <a:ext cx="3887391" cy="36845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pPr>
              <a:defRPr/>
            </a:pPr>
            <a:r>
              <a:rPr lang="fr-FR"/>
              <a:t>05/06/2018</a:t>
            </a:r>
          </a:p>
        </p:txBody>
      </p:sp>
      <p:sp>
        <p:nvSpPr>
          <p:cNvPr id="8" name="Espace réservé du pied de page 7"/>
          <p:cNvSpPr>
            <a:spLocks noGrp="1"/>
          </p:cNvSpPr>
          <p:nvPr>
            <p:ph type="ftr" sz="quarter" idx="11"/>
          </p:nvPr>
        </p:nvSpPr>
        <p:spPr/>
        <p:txBody>
          <a:bodyPr/>
          <a:lstStyle/>
          <a:p>
            <a:pPr>
              <a:defRPr/>
            </a:pPr>
            <a:r>
              <a:rPr lang="fr-FR"/>
              <a:t>Protection juridique des majeurs Hauts-de-France</a:t>
            </a:r>
          </a:p>
        </p:txBody>
      </p:sp>
      <p:sp>
        <p:nvSpPr>
          <p:cNvPr id="9" name="Espace réservé du numéro de diapositive 8"/>
          <p:cNvSpPr>
            <a:spLocks noGrp="1"/>
          </p:cNvSpPr>
          <p:nvPr>
            <p:ph type="sldNum" sz="quarter" idx="12"/>
          </p:nvPr>
        </p:nvSpPr>
        <p:spPr/>
        <p:txBody>
          <a:bodyPr/>
          <a:lstStyle/>
          <a:p>
            <a:pPr>
              <a:defRPr/>
            </a:pPr>
            <a:fld id="{68CA43F7-BBE1-5A4F-8351-68B4C0A63C6B}" type="slidenum">
              <a:rPr lang="fr-FR" smtClean="0"/>
              <a:pPr>
                <a:defRPr/>
              </a:pPr>
              <a:t>‹N°›</a:t>
            </a:fld>
            <a:endParaRPr lang="fr-FR"/>
          </a:p>
        </p:txBody>
      </p:sp>
    </p:spTree>
    <p:extLst>
      <p:ext uri="{BB962C8B-B14F-4D97-AF65-F5344CB8AC3E}">
        <p14:creationId xmlns:p14="http://schemas.microsoft.com/office/powerpoint/2010/main" val="39889133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pPr>
              <a:defRPr/>
            </a:pPr>
            <a:r>
              <a:rPr lang="fr-FR"/>
              <a:t>05/06/2018</a:t>
            </a:r>
          </a:p>
        </p:txBody>
      </p:sp>
      <p:sp>
        <p:nvSpPr>
          <p:cNvPr id="4" name="Espace réservé du pied de page 3"/>
          <p:cNvSpPr>
            <a:spLocks noGrp="1"/>
          </p:cNvSpPr>
          <p:nvPr>
            <p:ph type="ftr" sz="quarter" idx="11"/>
          </p:nvPr>
        </p:nvSpPr>
        <p:spPr/>
        <p:txBody>
          <a:bodyPr/>
          <a:lstStyle/>
          <a:p>
            <a:pPr>
              <a:defRPr/>
            </a:pPr>
            <a:r>
              <a:rPr lang="fr-FR"/>
              <a:t>Protection juridique des majeurs Hauts-de-France</a:t>
            </a:r>
          </a:p>
        </p:txBody>
      </p:sp>
      <p:sp>
        <p:nvSpPr>
          <p:cNvPr id="5" name="Espace réservé du numéro de diapositive 4"/>
          <p:cNvSpPr>
            <a:spLocks noGrp="1"/>
          </p:cNvSpPr>
          <p:nvPr>
            <p:ph type="sldNum" sz="quarter" idx="12"/>
          </p:nvPr>
        </p:nvSpPr>
        <p:spPr/>
        <p:txBody>
          <a:bodyPr/>
          <a:lstStyle/>
          <a:p>
            <a:pPr>
              <a:defRPr/>
            </a:pPr>
            <a:fld id="{8D51726A-1F4D-C44A-89A3-6DEAB5678999}" type="slidenum">
              <a:rPr lang="fr-FR" smtClean="0"/>
              <a:pPr>
                <a:defRPr/>
              </a:pPr>
              <a:t>‹N°›</a:t>
            </a:fld>
            <a:endParaRPr lang="fr-FR"/>
          </a:p>
        </p:txBody>
      </p:sp>
    </p:spTree>
    <p:extLst>
      <p:ext uri="{BB962C8B-B14F-4D97-AF65-F5344CB8AC3E}">
        <p14:creationId xmlns:p14="http://schemas.microsoft.com/office/powerpoint/2010/main" val="1666589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pPr>
              <a:defRPr/>
            </a:pPr>
            <a:r>
              <a:rPr lang="fr-FR"/>
              <a:t>05/06/2018</a:t>
            </a:r>
          </a:p>
        </p:txBody>
      </p:sp>
      <p:sp>
        <p:nvSpPr>
          <p:cNvPr id="3" name="Espace réservé du pied de page 2"/>
          <p:cNvSpPr>
            <a:spLocks noGrp="1"/>
          </p:cNvSpPr>
          <p:nvPr>
            <p:ph type="ftr" sz="quarter" idx="11"/>
          </p:nvPr>
        </p:nvSpPr>
        <p:spPr/>
        <p:txBody>
          <a:bodyPr/>
          <a:lstStyle/>
          <a:p>
            <a:pPr>
              <a:defRPr/>
            </a:pPr>
            <a:r>
              <a:rPr lang="fr-FR"/>
              <a:t>Protection juridique des majeurs Hauts-de-France</a:t>
            </a:r>
          </a:p>
        </p:txBody>
      </p:sp>
      <p:sp>
        <p:nvSpPr>
          <p:cNvPr id="4" name="Espace réservé du numéro de diapositive 3"/>
          <p:cNvSpPr>
            <a:spLocks noGrp="1"/>
          </p:cNvSpPr>
          <p:nvPr>
            <p:ph type="sldNum" sz="quarter" idx="12"/>
          </p:nvPr>
        </p:nvSpPr>
        <p:spPr/>
        <p:txBody>
          <a:bodyPr/>
          <a:lstStyle/>
          <a:p>
            <a:pPr>
              <a:defRPr/>
            </a:pPr>
            <a:fld id="{42C3C262-D51F-9B40-B56D-AEDFF2703709}" type="slidenum">
              <a:rPr lang="fr-FR" smtClean="0"/>
              <a:pPr>
                <a:defRPr/>
              </a:pPr>
              <a:t>‹N°›</a:t>
            </a:fld>
            <a:endParaRPr lang="fr-FR"/>
          </a:p>
        </p:txBody>
      </p:sp>
    </p:spTree>
    <p:extLst>
      <p:ext uri="{BB962C8B-B14F-4D97-AF65-F5344CB8AC3E}">
        <p14:creationId xmlns:p14="http://schemas.microsoft.com/office/powerpoint/2010/main" val="1638202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du conten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pPr>
              <a:defRPr/>
            </a:pPr>
            <a:r>
              <a:rPr lang="fr-FR"/>
              <a:t>05/06/2018</a:t>
            </a:r>
          </a:p>
        </p:txBody>
      </p:sp>
      <p:sp>
        <p:nvSpPr>
          <p:cNvPr id="6" name="Espace réservé du pied de page 5"/>
          <p:cNvSpPr>
            <a:spLocks noGrp="1"/>
          </p:cNvSpPr>
          <p:nvPr>
            <p:ph type="ftr" sz="quarter" idx="11"/>
          </p:nvPr>
        </p:nvSpPr>
        <p:spPr/>
        <p:txBody>
          <a:bodyPr/>
          <a:lstStyle/>
          <a:p>
            <a:pPr>
              <a:defRPr/>
            </a:pPr>
            <a:r>
              <a:rPr lang="fr-FR"/>
              <a:t>Protection juridique des majeurs Hauts-de-France</a:t>
            </a:r>
          </a:p>
        </p:txBody>
      </p:sp>
      <p:sp>
        <p:nvSpPr>
          <p:cNvPr id="7" name="Espace réservé du numéro de diapositive 6"/>
          <p:cNvSpPr>
            <a:spLocks noGrp="1"/>
          </p:cNvSpPr>
          <p:nvPr>
            <p:ph type="sldNum" sz="quarter" idx="12"/>
          </p:nvPr>
        </p:nvSpPr>
        <p:spPr/>
        <p:txBody>
          <a:bodyPr/>
          <a:lstStyle/>
          <a:p>
            <a:pPr>
              <a:defRPr/>
            </a:pPr>
            <a:fld id="{C0C65D0E-96B9-1F4B-BB0E-D44D6F0281F9}" type="slidenum">
              <a:rPr lang="fr-FR" smtClean="0"/>
              <a:pPr>
                <a:defRPr/>
              </a:pPr>
              <a:t>‹N°›</a:t>
            </a:fld>
            <a:endParaRPr lang="fr-FR"/>
          </a:p>
        </p:txBody>
      </p:sp>
    </p:spTree>
    <p:extLst>
      <p:ext uri="{BB962C8B-B14F-4D97-AF65-F5344CB8AC3E}">
        <p14:creationId xmlns:p14="http://schemas.microsoft.com/office/powerpoint/2010/main" val="349384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29841" y="457200"/>
            <a:ext cx="2949178" cy="1600200"/>
          </a:xfrm>
        </p:spPr>
        <p:txBody>
          <a:bodyPr anchor="b"/>
          <a:lstStyle>
            <a:lvl1pPr>
              <a:defRPr sz="2400"/>
            </a:lvl1pPr>
          </a:lstStyle>
          <a:p>
            <a:r>
              <a:rPr lang="fr-FR"/>
              <a:t>Modifiez le style du titre</a:t>
            </a:r>
          </a:p>
        </p:txBody>
      </p:sp>
      <p:sp>
        <p:nvSpPr>
          <p:cNvPr id="3" name="Espace réservé pour une image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fr-FR"/>
          </a:p>
        </p:txBody>
      </p:sp>
      <p:sp>
        <p:nvSpPr>
          <p:cNvPr id="4" name="Espace réservé du texte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a:t>Modifiez les styles du texte du masque</a:t>
            </a:r>
          </a:p>
        </p:txBody>
      </p:sp>
      <p:sp>
        <p:nvSpPr>
          <p:cNvPr id="5" name="Espace réservé de la date 4"/>
          <p:cNvSpPr>
            <a:spLocks noGrp="1"/>
          </p:cNvSpPr>
          <p:nvPr>
            <p:ph type="dt" sz="half" idx="10"/>
          </p:nvPr>
        </p:nvSpPr>
        <p:spPr/>
        <p:txBody>
          <a:bodyPr/>
          <a:lstStyle/>
          <a:p>
            <a:pPr>
              <a:defRPr/>
            </a:pPr>
            <a:r>
              <a:rPr lang="fr-FR"/>
              <a:t>05/06/2018</a:t>
            </a:r>
          </a:p>
        </p:txBody>
      </p:sp>
      <p:sp>
        <p:nvSpPr>
          <p:cNvPr id="6" name="Espace réservé du pied de page 5"/>
          <p:cNvSpPr>
            <a:spLocks noGrp="1"/>
          </p:cNvSpPr>
          <p:nvPr>
            <p:ph type="ftr" sz="quarter" idx="11"/>
          </p:nvPr>
        </p:nvSpPr>
        <p:spPr/>
        <p:txBody>
          <a:bodyPr/>
          <a:lstStyle/>
          <a:p>
            <a:pPr>
              <a:defRPr/>
            </a:pPr>
            <a:r>
              <a:rPr lang="fr-FR"/>
              <a:t>Protection juridique des majeurs Hauts-de-France</a:t>
            </a:r>
          </a:p>
        </p:txBody>
      </p:sp>
      <p:sp>
        <p:nvSpPr>
          <p:cNvPr id="7" name="Espace réservé du numéro de diapositive 6"/>
          <p:cNvSpPr>
            <a:spLocks noGrp="1"/>
          </p:cNvSpPr>
          <p:nvPr>
            <p:ph type="sldNum" sz="quarter" idx="12"/>
          </p:nvPr>
        </p:nvSpPr>
        <p:spPr/>
        <p:txBody>
          <a:bodyPr/>
          <a:lstStyle/>
          <a:p>
            <a:pPr>
              <a:defRPr/>
            </a:pPr>
            <a:fld id="{CC236EDD-599F-EA48-90D2-A5A4467F3850}" type="slidenum">
              <a:rPr lang="fr-FR" smtClean="0"/>
              <a:pPr>
                <a:defRPr/>
              </a:pPr>
              <a:t>‹N°›</a:t>
            </a:fld>
            <a:endParaRPr lang="fr-FR"/>
          </a:p>
        </p:txBody>
      </p:sp>
    </p:spTree>
    <p:extLst>
      <p:ext uri="{BB962C8B-B14F-4D97-AF65-F5344CB8AC3E}">
        <p14:creationId xmlns:p14="http://schemas.microsoft.com/office/powerpoint/2010/main" val="37592544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r>
              <a:rPr lang="fr-FR"/>
              <a:t>05/06/2018</a:t>
            </a:r>
          </a:p>
        </p:txBody>
      </p:sp>
      <p:sp>
        <p:nvSpPr>
          <p:cNvPr id="5" name="Espace réservé du pied de page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a:defRPr/>
            </a:pPr>
            <a:r>
              <a:rPr lang="fr-FR"/>
              <a:t>Protection juridique des majeurs Hauts-de-France</a:t>
            </a:r>
          </a:p>
        </p:txBody>
      </p:sp>
      <p:sp>
        <p:nvSpPr>
          <p:cNvPr id="6" name="Espace réservé du numéro de diapositive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D2A86139-61E9-3842-A305-115664C9038E}" type="slidenum">
              <a:rPr lang="fr-FR" smtClean="0"/>
              <a:pPr>
                <a:defRPr/>
              </a:pPr>
              <a:t>‹N°›</a:t>
            </a:fld>
            <a:endParaRPr lang="fr-FR"/>
          </a:p>
        </p:txBody>
      </p:sp>
    </p:spTree>
    <p:extLst>
      <p:ext uri="{BB962C8B-B14F-4D97-AF65-F5344CB8AC3E}">
        <p14:creationId xmlns:p14="http://schemas.microsoft.com/office/powerpoint/2010/main" val="273993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protection-juridique.creaihdf.fr/"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52C6BCA-1ACA-4EF9-8034-9B2CE17AD40B}"/>
              </a:ext>
            </a:extLst>
          </p:cNvPr>
          <p:cNvSpPr>
            <a:spLocks noGrp="1"/>
          </p:cNvSpPr>
          <p:nvPr>
            <p:ph idx="1"/>
          </p:nvPr>
        </p:nvSpPr>
        <p:spPr>
          <a:xfrm>
            <a:off x="794905" y="2369631"/>
            <a:ext cx="7886700" cy="1859684"/>
          </a:xfrm>
        </p:spPr>
        <p:txBody>
          <a:bodyPr>
            <a:normAutofit fontScale="92500" lnSpcReduction="10000"/>
          </a:bodyPr>
          <a:lstStyle/>
          <a:p>
            <a:pPr marL="0" indent="0" algn="ctr">
              <a:buNone/>
            </a:pPr>
            <a:r>
              <a:rPr lang="fr-FR" sz="3200" b="1" dirty="0">
                <a:solidFill>
                  <a:srgbClr val="7A368C"/>
                </a:solidFill>
                <a:latin typeface="Exo 2 Medium" panose="00000600000000000000" pitchFamily="50" charset="0"/>
              </a:rPr>
              <a:t>Groupe régional de réflexion éthique</a:t>
            </a:r>
          </a:p>
          <a:p>
            <a:pPr marL="0" indent="0" algn="ctr">
              <a:buNone/>
            </a:pPr>
            <a:r>
              <a:rPr lang="fr-FR" sz="3200" b="1" dirty="0">
                <a:solidFill>
                  <a:srgbClr val="7A368C"/>
                </a:solidFill>
                <a:latin typeface="Exo 2 Medium" panose="00000600000000000000" pitchFamily="50" charset="0"/>
              </a:rPr>
              <a:t>sur la protection des majeurs    </a:t>
            </a:r>
          </a:p>
          <a:p>
            <a:pPr marL="0" indent="0" algn="ctr">
              <a:buNone/>
            </a:pPr>
            <a:endParaRPr lang="fr-FR" sz="3200" b="1" dirty="0">
              <a:solidFill>
                <a:srgbClr val="7A368C"/>
              </a:solidFill>
              <a:latin typeface="Exo 2 Medium" panose="00000600000000000000" pitchFamily="50" charset="0"/>
            </a:endParaRPr>
          </a:p>
          <a:p>
            <a:pPr marL="342900" lvl="1" indent="0" algn="ctr">
              <a:buNone/>
            </a:pPr>
            <a:r>
              <a:rPr lang="fr-FR" sz="2400" dirty="0">
                <a:solidFill>
                  <a:srgbClr val="F9AF23"/>
                </a:solidFill>
                <a:latin typeface="Exo 2 Medium" panose="00000600000000000000" pitchFamily="50" charset="0"/>
              </a:rPr>
              <a:t>Quels enseignements tirer après 6 ans d’existence ?</a:t>
            </a:r>
          </a:p>
        </p:txBody>
      </p:sp>
      <p:pic>
        <p:nvPicPr>
          <p:cNvPr id="4" name="Image 3">
            <a:extLst>
              <a:ext uri="{FF2B5EF4-FFF2-40B4-BE49-F238E27FC236}">
                <a16:creationId xmlns:a16="http://schemas.microsoft.com/office/drawing/2014/main" id="{39704CF0-AB35-4D3F-9A87-28C39BE8476B}"/>
              </a:ext>
            </a:extLst>
          </p:cNvPr>
          <p:cNvPicPr>
            <a:picLocks noChangeAspect="1"/>
          </p:cNvPicPr>
          <p:nvPr/>
        </p:nvPicPr>
        <p:blipFill>
          <a:blip r:embed="rId2"/>
          <a:stretch>
            <a:fillRect/>
          </a:stretch>
        </p:blipFill>
        <p:spPr>
          <a:xfrm>
            <a:off x="-110701" y="-98322"/>
            <a:ext cx="2696884" cy="1369112"/>
          </a:xfrm>
          <a:prstGeom prst="rect">
            <a:avLst/>
          </a:prstGeom>
        </p:spPr>
      </p:pic>
      <p:sp>
        <p:nvSpPr>
          <p:cNvPr id="2" name="Espace réservé de la date 1">
            <a:extLst>
              <a:ext uri="{FF2B5EF4-FFF2-40B4-BE49-F238E27FC236}">
                <a16:creationId xmlns:a16="http://schemas.microsoft.com/office/drawing/2014/main" id="{BBC705DD-522D-41F2-AAEC-AF4CB8C90FD5}"/>
              </a:ext>
            </a:extLst>
          </p:cNvPr>
          <p:cNvSpPr>
            <a:spLocks noGrp="1"/>
          </p:cNvSpPr>
          <p:nvPr>
            <p:ph type="dt" sz="half" idx="10"/>
          </p:nvPr>
        </p:nvSpPr>
        <p:spPr/>
        <p:txBody>
          <a:bodyPr/>
          <a:lstStyle/>
          <a:p>
            <a:pPr>
              <a:defRPr/>
            </a:pPr>
            <a:r>
              <a:rPr lang="fr-FR" dirty="0"/>
              <a:t>05/06/2018</a:t>
            </a:r>
          </a:p>
        </p:txBody>
      </p:sp>
      <p:sp>
        <p:nvSpPr>
          <p:cNvPr id="6" name="Espace réservé du pied de page 4">
            <a:extLst>
              <a:ext uri="{FF2B5EF4-FFF2-40B4-BE49-F238E27FC236}">
                <a16:creationId xmlns:a16="http://schemas.microsoft.com/office/drawing/2014/main" id="{480D951D-D285-4CBF-AD47-C4970C258235}"/>
              </a:ext>
            </a:extLst>
          </p:cNvPr>
          <p:cNvSpPr txBox="1">
            <a:spLocks/>
          </p:cNvSpPr>
          <p:nvPr/>
        </p:nvSpPr>
        <p:spPr>
          <a:xfrm>
            <a:off x="2490265" y="6356351"/>
            <a:ext cx="4289181" cy="365125"/>
          </a:xfrm>
          <a:prstGeom prst="rect">
            <a:avLst/>
          </a:prstGeom>
        </p:spPr>
        <p:txBody>
          <a:bodyPr vert="horz" lIns="91440" tIns="45720" rIns="91440" bIns="45720" rtlCol="0" anchor="ctr"/>
          <a:lstStyle>
            <a:defPPr>
              <a:defRPr lang="fr-FR"/>
            </a:defPPr>
            <a:lvl1pPr algn="ctr" defTabSz="457200" rtl="0" fontAlgn="base">
              <a:spcBef>
                <a:spcPct val="0"/>
              </a:spcBef>
              <a:spcAft>
                <a:spcPct val="0"/>
              </a:spcAft>
              <a:defRPr sz="900" kern="1200">
                <a:solidFill>
                  <a:schemeClr val="tx1">
                    <a:tint val="75000"/>
                  </a:schemeClr>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defRPr/>
            </a:pPr>
            <a:r>
              <a:rPr lang="fr-FR" dirty="0"/>
              <a:t>Accompagnement, éthique et déontologie dans la protection juridique des majeurs</a:t>
            </a:r>
          </a:p>
          <a:p>
            <a:pPr>
              <a:defRPr/>
            </a:pPr>
            <a:r>
              <a:rPr lang="fr-FR" dirty="0"/>
              <a:t>Colloque EHESP</a:t>
            </a:r>
          </a:p>
        </p:txBody>
      </p:sp>
      <p:pic>
        <p:nvPicPr>
          <p:cNvPr id="8" name="Image 7">
            <a:extLst>
              <a:ext uri="{FF2B5EF4-FFF2-40B4-BE49-F238E27FC236}">
                <a16:creationId xmlns:a16="http://schemas.microsoft.com/office/drawing/2014/main" id="{CCF3EA2C-0471-4CE0-8726-0F5834C1BCF0}"/>
              </a:ext>
            </a:extLst>
          </p:cNvPr>
          <p:cNvPicPr>
            <a:picLocks noChangeAspect="1"/>
          </p:cNvPicPr>
          <p:nvPr/>
        </p:nvPicPr>
        <p:blipFill rotWithShape="1">
          <a:blip r:embed="rId3"/>
          <a:srcRect l="6188" t="22093" r="81177" b="19253"/>
          <a:stretch/>
        </p:blipFill>
        <p:spPr>
          <a:xfrm>
            <a:off x="535531" y="2369631"/>
            <a:ext cx="518747" cy="536331"/>
          </a:xfrm>
          <a:prstGeom prst="rect">
            <a:avLst/>
          </a:prstGeom>
        </p:spPr>
      </p:pic>
      <p:pic>
        <p:nvPicPr>
          <p:cNvPr id="10" name="Image 9">
            <a:extLst>
              <a:ext uri="{FF2B5EF4-FFF2-40B4-BE49-F238E27FC236}">
                <a16:creationId xmlns:a16="http://schemas.microsoft.com/office/drawing/2014/main" id="{7D3F0A83-575F-4755-9FE7-25B27979849D}"/>
              </a:ext>
            </a:extLst>
          </p:cNvPr>
          <p:cNvPicPr>
            <a:picLocks noChangeAspect="1"/>
          </p:cNvPicPr>
          <p:nvPr/>
        </p:nvPicPr>
        <p:blipFill>
          <a:blip r:embed="rId4"/>
          <a:stretch>
            <a:fillRect/>
          </a:stretch>
        </p:blipFill>
        <p:spPr>
          <a:xfrm>
            <a:off x="7650389" y="6168219"/>
            <a:ext cx="1256218" cy="553257"/>
          </a:xfrm>
          <a:prstGeom prst="rect">
            <a:avLst/>
          </a:prstGeom>
        </p:spPr>
      </p:pic>
      <p:sp>
        <p:nvSpPr>
          <p:cNvPr id="11" name="ZoneTexte 10">
            <a:extLst>
              <a:ext uri="{FF2B5EF4-FFF2-40B4-BE49-F238E27FC236}">
                <a16:creationId xmlns:a16="http://schemas.microsoft.com/office/drawing/2014/main" id="{AFFED56B-55D9-4EC4-A103-53A958EDF6AD}"/>
              </a:ext>
            </a:extLst>
          </p:cNvPr>
          <p:cNvSpPr txBox="1"/>
          <p:nvPr/>
        </p:nvSpPr>
        <p:spPr>
          <a:xfrm>
            <a:off x="7650389" y="5906609"/>
            <a:ext cx="1256218" cy="261610"/>
          </a:xfrm>
          <a:prstGeom prst="rect">
            <a:avLst/>
          </a:prstGeom>
          <a:noFill/>
        </p:spPr>
        <p:txBody>
          <a:bodyPr wrap="square" rtlCol="0">
            <a:spAutoFit/>
          </a:bodyPr>
          <a:lstStyle/>
          <a:p>
            <a:r>
              <a:rPr lang="fr-FR" sz="1100" dirty="0"/>
              <a:t>Avec le soutien de</a:t>
            </a:r>
          </a:p>
        </p:txBody>
      </p:sp>
    </p:spTree>
    <p:extLst>
      <p:ext uri="{BB962C8B-B14F-4D97-AF65-F5344CB8AC3E}">
        <p14:creationId xmlns:p14="http://schemas.microsoft.com/office/powerpoint/2010/main" val="2716055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5C9DF90-39D1-4D9D-94C3-A72DA38BDB59}"/>
              </a:ext>
            </a:extLst>
          </p:cNvPr>
          <p:cNvSpPr/>
          <p:nvPr/>
        </p:nvSpPr>
        <p:spPr>
          <a:xfrm>
            <a:off x="0" y="0"/>
            <a:ext cx="9144000" cy="1112363"/>
          </a:xfrm>
          <a:prstGeom prst="rect">
            <a:avLst/>
          </a:prstGeom>
          <a:solidFill>
            <a:srgbClr val="F9AF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e la date 1"/>
          <p:cNvSpPr>
            <a:spLocks noGrp="1"/>
          </p:cNvSpPr>
          <p:nvPr>
            <p:ph type="dt" sz="half" idx="10"/>
          </p:nvPr>
        </p:nvSpPr>
        <p:spPr/>
        <p:txBody>
          <a:bodyPr/>
          <a:lstStyle/>
          <a:p>
            <a:pPr>
              <a:defRPr/>
            </a:pPr>
            <a:r>
              <a:rPr lang="fr-FR"/>
              <a:t>05/06/2018</a:t>
            </a:r>
          </a:p>
        </p:txBody>
      </p:sp>
      <p:sp>
        <p:nvSpPr>
          <p:cNvPr id="3" name="Espace réservé du pied de page 2"/>
          <p:cNvSpPr>
            <a:spLocks noGrp="1"/>
          </p:cNvSpPr>
          <p:nvPr>
            <p:ph type="ftr" sz="quarter" idx="11"/>
          </p:nvPr>
        </p:nvSpPr>
        <p:spPr/>
        <p:txBody>
          <a:bodyPr/>
          <a:lstStyle/>
          <a:p>
            <a:pPr>
              <a:defRPr/>
            </a:pPr>
            <a:r>
              <a:rPr lang="fr-FR"/>
              <a:t>Protection juridique des majeurs Hauts-de-France</a:t>
            </a:r>
          </a:p>
        </p:txBody>
      </p:sp>
      <p:sp>
        <p:nvSpPr>
          <p:cNvPr id="4" name="ZoneTexte 3">
            <a:extLst>
              <a:ext uri="{FF2B5EF4-FFF2-40B4-BE49-F238E27FC236}">
                <a16:creationId xmlns:a16="http://schemas.microsoft.com/office/drawing/2014/main" id="{1CEC3B2A-A49C-4489-9765-4ECB2501072E}"/>
              </a:ext>
            </a:extLst>
          </p:cNvPr>
          <p:cNvSpPr txBox="1"/>
          <p:nvPr/>
        </p:nvSpPr>
        <p:spPr>
          <a:xfrm>
            <a:off x="201131" y="294571"/>
            <a:ext cx="8248073" cy="523220"/>
          </a:xfrm>
          <a:prstGeom prst="rect">
            <a:avLst/>
          </a:prstGeom>
          <a:noFill/>
        </p:spPr>
        <p:txBody>
          <a:bodyPr wrap="square" rtlCol="0">
            <a:spAutoFit/>
          </a:bodyPr>
          <a:lstStyle/>
          <a:p>
            <a:r>
              <a:rPr lang="fr-FR" sz="2800" b="1" dirty="0">
                <a:solidFill>
                  <a:schemeClr val="bg1"/>
                </a:solidFill>
                <a:latin typeface="Exo 2 Medium" panose="00000600000000000000" pitchFamily="50" charset="0"/>
              </a:rPr>
              <a:t>Tensions éthiques récurrentes</a:t>
            </a:r>
          </a:p>
        </p:txBody>
      </p:sp>
      <p:sp>
        <p:nvSpPr>
          <p:cNvPr id="6" name="ZoneTexte 5">
            <a:extLst>
              <a:ext uri="{FF2B5EF4-FFF2-40B4-BE49-F238E27FC236}">
                <a16:creationId xmlns:a16="http://schemas.microsoft.com/office/drawing/2014/main" id="{8A30C6DC-2E33-4BFE-BEA4-0515171D9525}"/>
              </a:ext>
            </a:extLst>
          </p:cNvPr>
          <p:cNvSpPr txBox="1"/>
          <p:nvPr/>
        </p:nvSpPr>
        <p:spPr>
          <a:xfrm>
            <a:off x="546755" y="1461155"/>
            <a:ext cx="8003356" cy="5078313"/>
          </a:xfrm>
          <a:prstGeom prst="rect">
            <a:avLst/>
          </a:prstGeom>
          <a:noFill/>
        </p:spPr>
        <p:txBody>
          <a:bodyPr wrap="square" rtlCol="0">
            <a:spAutoFit/>
          </a:bodyPr>
          <a:lstStyle/>
          <a:p>
            <a:pPr algn="ctr"/>
            <a:r>
              <a:rPr lang="fr-FR" sz="2000" b="1" dirty="0"/>
              <a:t>Comment concilier :</a:t>
            </a:r>
          </a:p>
          <a:p>
            <a:endParaRPr lang="fr-FR" b="1" dirty="0"/>
          </a:p>
          <a:p>
            <a:r>
              <a:rPr lang="fr-FR" b="1" dirty="0"/>
              <a:t>La volonté &amp; son expression</a:t>
            </a:r>
          </a:p>
          <a:p>
            <a:pPr marL="285750" indent="-285750">
              <a:buFont typeface="Wingdings" panose="05000000000000000000" pitchFamily="2" charset="2"/>
              <a:buChar char="Ø"/>
            </a:pPr>
            <a:r>
              <a:rPr lang="fr-FR" dirty="0"/>
              <a:t>Comment la recueillir / l’interpréter quand elle est non-verbale?</a:t>
            </a:r>
          </a:p>
          <a:p>
            <a:pPr marL="285750" indent="-285750">
              <a:buFont typeface="Wingdings" panose="05000000000000000000" pitchFamily="2" charset="2"/>
              <a:buChar char="Ø"/>
            </a:pPr>
            <a:r>
              <a:rPr lang="fr-FR" dirty="0"/>
              <a:t>Comment la recueillir / l’interpréter quand elle est n’est pas cohérente?</a:t>
            </a:r>
          </a:p>
          <a:p>
            <a:pPr marL="285750" indent="-285750">
              <a:buFont typeface="Wingdings" panose="05000000000000000000" pitchFamily="2" charset="2"/>
              <a:buChar char="Ø"/>
            </a:pPr>
            <a:r>
              <a:rPr lang="fr-FR" dirty="0"/>
              <a:t>Y compris quand la personne ne souhaite pas l’exprimer sur certains sujets </a:t>
            </a:r>
            <a:r>
              <a:rPr lang="fr-FR" sz="1600" i="1" dirty="0"/>
              <a:t>(fin de vie)</a:t>
            </a:r>
            <a:endParaRPr lang="fr-FR" i="1" dirty="0"/>
          </a:p>
          <a:p>
            <a:endParaRPr lang="fr-FR" dirty="0"/>
          </a:p>
          <a:p>
            <a:r>
              <a:rPr lang="fr-FR" b="1" dirty="0"/>
              <a:t>L’Intérêt </a:t>
            </a:r>
          </a:p>
          <a:p>
            <a:pPr marL="285750" indent="-285750">
              <a:buFont typeface="Wingdings" panose="05000000000000000000" pitchFamily="2" charset="2"/>
              <a:buChar char="Ø"/>
            </a:pPr>
            <a:r>
              <a:rPr lang="fr-FR" dirty="0"/>
              <a:t> Comment ne pas y projeter ses croyances et ses valeurs </a:t>
            </a:r>
            <a:r>
              <a:rPr lang="fr-FR" sz="1600" i="1" dirty="0"/>
              <a:t>? Quand la volonté est clairement exprimée mais que l’on considère que ce soit contre son propre intérêt</a:t>
            </a:r>
            <a:endParaRPr lang="fr-FR" i="1" dirty="0"/>
          </a:p>
          <a:p>
            <a:pPr marL="285750" indent="-285750">
              <a:buFont typeface="Wingdings" panose="05000000000000000000" pitchFamily="2" charset="2"/>
              <a:buChar char="Ø"/>
            </a:pPr>
            <a:r>
              <a:rPr lang="fr-FR" dirty="0"/>
              <a:t> L’intérêt de la personne / l’intérêt de la société</a:t>
            </a:r>
          </a:p>
          <a:p>
            <a:endParaRPr lang="fr-FR" dirty="0"/>
          </a:p>
          <a:p>
            <a:r>
              <a:rPr lang="fr-FR" b="1" dirty="0"/>
              <a:t>La dignité</a:t>
            </a:r>
          </a:p>
          <a:p>
            <a:r>
              <a:rPr lang="fr-FR" dirty="0"/>
              <a:t>&gt;  Comment ne pas y projeter ses croyances et ses valeurs ? </a:t>
            </a:r>
            <a:r>
              <a:rPr lang="fr-FR" sz="1600" i="1" dirty="0"/>
              <a:t>(logement, décès)</a:t>
            </a:r>
          </a:p>
          <a:p>
            <a:endParaRPr lang="fr-FR" dirty="0"/>
          </a:p>
          <a:p>
            <a:endParaRPr lang="fr-FR" dirty="0"/>
          </a:p>
          <a:p>
            <a:endParaRPr lang="fr-FR" dirty="0"/>
          </a:p>
        </p:txBody>
      </p:sp>
    </p:spTree>
    <p:extLst>
      <p:ext uri="{BB962C8B-B14F-4D97-AF65-F5344CB8AC3E}">
        <p14:creationId xmlns:p14="http://schemas.microsoft.com/office/powerpoint/2010/main" val="1043532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5C9DF90-39D1-4D9D-94C3-A72DA38BDB59}"/>
              </a:ext>
            </a:extLst>
          </p:cNvPr>
          <p:cNvSpPr/>
          <p:nvPr/>
        </p:nvSpPr>
        <p:spPr>
          <a:xfrm>
            <a:off x="0" y="0"/>
            <a:ext cx="9144000" cy="1112363"/>
          </a:xfrm>
          <a:prstGeom prst="rect">
            <a:avLst/>
          </a:prstGeom>
          <a:solidFill>
            <a:srgbClr val="F9AF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e la date 1"/>
          <p:cNvSpPr>
            <a:spLocks noGrp="1"/>
          </p:cNvSpPr>
          <p:nvPr>
            <p:ph type="dt" sz="half" idx="10"/>
          </p:nvPr>
        </p:nvSpPr>
        <p:spPr/>
        <p:txBody>
          <a:bodyPr/>
          <a:lstStyle/>
          <a:p>
            <a:pPr>
              <a:defRPr/>
            </a:pPr>
            <a:r>
              <a:rPr lang="fr-FR"/>
              <a:t>05/06/2018</a:t>
            </a:r>
          </a:p>
        </p:txBody>
      </p:sp>
      <p:sp>
        <p:nvSpPr>
          <p:cNvPr id="3" name="Espace réservé du pied de page 2"/>
          <p:cNvSpPr>
            <a:spLocks noGrp="1"/>
          </p:cNvSpPr>
          <p:nvPr>
            <p:ph type="ftr" sz="quarter" idx="11"/>
          </p:nvPr>
        </p:nvSpPr>
        <p:spPr/>
        <p:txBody>
          <a:bodyPr/>
          <a:lstStyle/>
          <a:p>
            <a:pPr>
              <a:defRPr/>
            </a:pPr>
            <a:r>
              <a:rPr lang="fr-FR"/>
              <a:t>Protection juridique des majeurs Hauts-de-France</a:t>
            </a:r>
          </a:p>
        </p:txBody>
      </p:sp>
      <p:sp>
        <p:nvSpPr>
          <p:cNvPr id="4" name="ZoneTexte 3">
            <a:extLst>
              <a:ext uri="{FF2B5EF4-FFF2-40B4-BE49-F238E27FC236}">
                <a16:creationId xmlns:a16="http://schemas.microsoft.com/office/drawing/2014/main" id="{1CEC3B2A-A49C-4489-9765-4ECB2501072E}"/>
              </a:ext>
            </a:extLst>
          </p:cNvPr>
          <p:cNvSpPr txBox="1"/>
          <p:nvPr/>
        </p:nvSpPr>
        <p:spPr>
          <a:xfrm>
            <a:off x="201131" y="294571"/>
            <a:ext cx="8248073" cy="523220"/>
          </a:xfrm>
          <a:prstGeom prst="rect">
            <a:avLst/>
          </a:prstGeom>
          <a:noFill/>
        </p:spPr>
        <p:txBody>
          <a:bodyPr wrap="square" rtlCol="0">
            <a:spAutoFit/>
          </a:bodyPr>
          <a:lstStyle/>
          <a:p>
            <a:r>
              <a:rPr lang="fr-FR" sz="2800" b="1" dirty="0">
                <a:solidFill>
                  <a:schemeClr val="bg1"/>
                </a:solidFill>
                <a:latin typeface="Exo 2 Medium" panose="00000600000000000000" pitchFamily="50" charset="0"/>
              </a:rPr>
              <a:t>Tensions éthiques récurrentes</a:t>
            </a:r>
          </a:p>
        </p:txBody>
      </p:sp>
      <p:sp>
        <p:nvSpPr>
          <p:cNvPr id="6" name="ZoneTexte 5">
            <a:extLst>
              <a:ext uri="{FF2B5EF4-FFF2-40B4-BE49-F238E27FC236}">
                <a16:creationId xmlns:a16="http://schemas.microsoft.com/office/drawing/2014/main" id="{8A30C6DC-2E33-4BFE-BEA4-0515171D9525}"/>
              </a:ext>
            </a:extLst>
          </p:cNvPr>
          <p:cNvSpPr txBox="1"/>
          <p:nvPr/>
        </p:nvSpPr>
        <p:spPr>
          <a:xfrm>
            <a:off x="546755" y="2403835"/>
            <a:ext cx="8003356" cy="2831544"/>
          </a:xfrm>
          <a:prstGeom prst="rect">
            <a:avLst/>
          </a:prstGeom>
          <a:noFill/>
        </p:spPr>
        <p:txBody>
          <a:bodyPr wrap="square" rtlCol="0">
            <a:spAutoFit/>
          </a:bodyPr>
          <a:lstStyle/>
          <a:p>
            <a:r>
              <a:rPr lang="fr-FR" b="1" dirty="0"/>
              <a:t>Qui protège-t-on ?</a:t>
            </a:r>
          </a:p>
          <a:p>
            <a:pPr marL="285750" indent="-285750">
              <a:buFont typeface="Wingdings" panose="05000000000000000000" pitchFamily="2" charset="2"/>
              <a:buChar char="Ø"/>
            </a:pPr>
            <a:r>
              <a:rPr lang="fr-FR" dirty="0"/>
              <a:t>La place de la famille </a:t>
            </a:r>
            <a:r>
              <a:rPr lang="fr-FR" sz="1600" i="1" dirty="0"/>
              <a:t>(médiation familiale, équité familiale)</a:t>
            </a:r>
          </a:p>
          <a:p>
            <a:pPr marL="285750" indent="-285750">
              <a:buFont typeface="Wingdings" panose="05000000000000000000" pitchFamily="2" charset="2"/>
              <a:buChar char="Ø"/>
            </a:pPr>
            <a:r>
              <a:rPr lang="fr-FR" dirty="0"/>
              <a:t>Les attentes de la société </a:t>
            </a:r>
            <a:r>
              <a:rPr lang="fr-FR" sz="1600" i="1" dirty="0"/>
              <a:t>(utilité sociale d’une mesure ; mesures consécutives à un signalement)</a:t>
            </a:r>
            <a:endParaRPr lang="fr-FR" i="1" dirty="0"/>
          </a:p>
          <a:p>
            <a:endParaRPr lang="fr-FR" dirty="0"/>
          </a:p>
          <a:p>
            <a:r>
              <a:rPr lang="fr-FR" b="1" dirty="0"/>
              <a:t>Quid de la responsabilité dans la prise de décision ? </a:t>
            </a:r>
            <a:r>
              <a:rPr lang="fr-FR" sz="1600" i="1" dirty="0"/>
              <a:t>(mise en responsabilité par les familles etc…)</a:t>
            </a:r>
            <a:endParaRPr lang="fr-FR" i="1" dirty="0"/>
          </a:p>
          <a:p>
            <a:endParaRPr lang="fr-FR" dirty="0"/>
          </a:p>
          <a:p>
            <a:endParaRPr lang="fr-FR" dirty="0"/>
          </a:p>
          <a:p>
            <a:endParaRPr lang="fr-FR" dirty="0"/>
          </a:p>
        </p:txBody>
      </p:sp>
    </p:spTree>
    <p:extLst>
      <p:ext uri="{BB962C8B-B14F-4D97-AF65-F5344CB8AC3E}">
        <p14:creationId xmlns:p14="http://schemas.microsoft.com/office/powerpoint/2010/main" val="1425548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FC290B-D11C-41CC-99CC-6A1E598B019E}"/>
              </a:ext>
            </a:extLst>
          </p:cNvPr>
          <p:cNvSpPr/>
          <p:nvPr/>
        </p:nvSpPr>
        <p:spPr>
          <a:xfrm>
            <a:off x="0" y="0"/>
            <a:ext cx="9144000" cy="1112363"/>
          </a:xfrm>
          <a:prstGeom prst="rect">
            <a:avLst/>
          </a:prstGeom>
          <a:solidFill>
            <a:srgbClr val="F9AF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e la date 1"/>
          <p:cNvSpPr>
            <a:spLocks noGrp="1"/>
          </p:cNvSpPr>
          <p:nvPr>
            <p:ph type="dt" sz="half" idx="10"/>
          </p:nvPr>
        </p:nvSpPr>
        <p:spPr/>
        <p:txBody>
          <a:bodyPr/>
          <a:lstStyle/>
          <a:p>
            <a:pPr>
              <a:defRPr/>
            </a:pPr>
            <a:r>
              <a:rPr lang="fr-FR"/>
              <a:t>05/06/2018</a:t>
            </a:r>
          </a:p>
        </p:txBody>
      </p:sp>
      <p:sp>
        <p:nvSpPr>
          <p:cNvPr id="3" name="Espace réservé du pied de page 2"/>
          <p:cNvSpPr>
            <a:spLocks noGrp="1"/>
          </p:cNvSpPr>
          <p:nvPr>
            <p:ph type="ftr" sz="quarter" idx="11"/>
          </p:nvPr>
        </p:nvSpPr>
        <p:spPr/>
        <p:txBody>
          <a:bodyPr/>
          <a:lstStyle/>
          <a:p>
            <a:pPr>
              <a:defRPr/>
            </a:pPr>
            <a:r>
              <a:rPr lang="fr-FR"/>
              <a:t>Protection juridique des majeurs Hauts-de-France</a:t>
            </a:r>
          </a:p>
        </p:txBody>
      </p:sp>
      <p:sp>
        <p:nvSpPr>
          <p:cNvPr id="4" name="ZoneTexte 3">
            <a:extLst>
              <a:ext uri="{FF2B5EF4-FFF2-40B4-BE49-F238E27FC236}">
                <a16:creationId xmlns:a16="http://schemas.microsoft.com/office/drawing/2014/main" id="{1CEC3B2A-A49C-4489-9765-4ECB2501072E}"/>
              </a:ext>
            </a:extLst>
          </p:cNvPr>
          <p:cNvSpPr txBox="1"/>
          <p:nvPr/>
        </p:nvSpPr>
        <p:spPr>
          <a:xfrm>
            <a:off x="163425" y="294571"/>
            <a:ext cx="8248073" cy="523220"/>
          </a:xfrm>
          <a:prstGeom prst="rect">
            <a:avLst/>
          </a:prstGeom>
          <a:noFill/>
        </p:spPr>
        <p:txBody>
          <a:bodyPr wrap="square" rtlCol="0">
            <a:spAutoFit/>
          </a:bodyPr>
          <a:lstStyle/>
          <a:p>
            <a:r>
              <a:rPr lang="fr-FR" sz="2800" b="1" dirty="0">
                <a:solidFill>
                  <a:schemeClr val="bg1"/>
                </a:solidFill>
                <a:latin typeface="Exo 2 Medium" panose="00000600000000000000" pitchFamily="50" charset="0"/>
              </a:rPr>
              <a:t>Evolutions des sujets</a:t>
            </a:r>
          </a:p>
        </p:txBody>
      </p:sp>
      <p:sp>
        <p:nvSpPr>
          <p:cNvPr id="6" name="ZoneTexte 5">
            <a:extLst>
              <a:ext uri="{FF2B5EF4-FFF2-40B4-BE49-F238E27FC236}">
                <a16:creationId xmlns:a16="http://schemas.microsoft.com/office/drawing/2014/main" id="{C66AA638-DBE6-4279-8902-005DEF6ED7CA}"/>
              </a:ext>
            </a:extLst>
          </p:cNvPr>
          <p:cNvSpPr txBox="1"/>
          <p:nvPr/>
        </p:nvSpPr>
        <p:spPr>
          <a:xfrm>
            <a:off x="490194" y="1159497"/>
            <a:ext cx="8163612" cy="5355312"/>
          </a:xfrm>
          <a:prstGeom prst="rect">
            <a:avLst/>
          </a:prstGeom>
          <a:noFill/>
        </p:spPr>
        <p:txBody>
          <a:bodyPr wrap="square" rtlCol="0">
            <a:spAutoFit/>
          </a:bodyPr>
          <a:lstStyle/>
          <a:p>
            <a:pPr marL="285750" indent="-285750">
              <a:buFontTx/>
              <a:buChar char="-"/>
            </a:pPr>
            <a:r>
              <a:rPr lang="fr-FR" dirty="0"/>
              <a:t>Des sujets sur lesquels il y a moins d’échanges </a:t>
            </a:r>
            <a:r>
              <a:rPr lang="fr-FR" i="1" dirty="0"/>
              <a:t>(acquis)</a:t>
            </a:r>
          </a:p>
          <a:p>
            <a:pPr marL="285750" indent="-285750">
              <a:buFontTx/>
              <a:buChar char="-"/>
            </a:pPr>
            <a:endParaRPr lang="fr-FR" dirty="0"/>
          </a:p>
          <a:p>
            <a:pPr marL="285750" indent="-285750">
              <a:buFontTx/>
              <a:buChar char="-"/>
            </a:pPr>
            <a:r>
              <a:rPr lang="fr-FR" dirty="0"/>
              <a:t>Des sujets liés à l’actualité…. Mais qui ne sont pas nouveaux pour autant</a:t>
            </a:r>
          </a:p>
          <a:p>
            <a:r>
              <a:rPr lang="fr-FR" dirty="0"/>
              <a:t>	</a:t>
            </a:r>
          </a:p>
          <a:p>
            <a:r>
              <a:rPr lang="fr-FR" dirty="0"/>
              <a:t>	Sujet de radicalisation violente</a:t>
            </a:r>
          </a:p>
          <a:p>
            <a:pPr marL="1200150" lvl="2" indent="-285750">
              <a:buFont typeface="Wingdings" panose="05000000000000000000" pitchFamily="2" charset="2"/>
              <a:buChar char="Ø"/>
            </a:pPr>
            <a:r>
              <a:rPr lang="fr-FR" dirty="0"/>
              <a:t>Point sur le process de signalements</a:t>
            </a:r>
          </a:p>
          <a:p>
            <a:pPr marL="1200150" lvl="2" indent="-285750">
              <a:buFont typeface="Wingdings" panose="05000000000000000000" pitchFamily="2" charset="2"/>
              <a:buChar char="Ø"/>
            </a:pPr>
            <a:r>
              <a:rPr lang="fr-FR" dirty="0"/>
              <a:t>Retours sur les questions de violence envers le mandataire (déjà évoqué dans les premiers comptes rendus, rapprochement avec des dérives sectaires connues dans les années 1990)</a:t>
            </a:r>
          </a:p>
          <a:p>
            <a:pPr marL="742950" lvl="1" indent="-285750">
              <a:buFont typeface="Wingdings" panose="05000000000000000000" pitchFamily="2" charset="2"/>
              <a:buChar char="Ø"/>
            </a:pPr>
            <a:endParaRPr lang="fr-FR" dirty="0"/>
          </a:p>
          <a:p>
            <a:r>
              <a:rPr lang="fr-FR" dirty="0"/>
              <a:t>	En dehors des situations qui donnent lieu à compte-rendu, échanges liés     	</a:t>
            </a:r>
          </a:p>
          <a:p>
            <a:r>
              <a:rPr lang="fr-FR" dirty="0"/>
              <a:t>		aux évolutions juridiques (ex : habilitation familiale &amp; certificat circonstancié)</a:t>
            </a:r>
          </a:p>
          <a:p>
            <a:r>
              <a:rPr lang="fr-FR" dirty="0"/>
              <a:t>         	aux évolutions du secteur (concernant la CIDPH par exemple)</a:t>
            </a:r>
          </a:p>
          <a:p>
            <a:r>
              <a:rPr lang="fr-FR" dirty="0"/>
              <a:t>		aux jurisprudences </a:t>
            </a:r>
          </a:p>
          <a:p>
            <a:r>
              <a:rPr lang="fr-FR" dirty="0"/>
              <a:t>		…</a:t>
            </a:r>
          </a:p>
          <a:p>
            <a:pPr marL="285750" indent="-285750">
              <a:buFont typeface="Wingdings" panose="05000000000000000000" pitchFamily="2" charset="2"/>
              <a:buChar char="Ø"/>
            </a:pPr>
            <a:endParaRPr lang="fr-FR" dirty="0"/>
          </a:p>
          <a:p>
            <a:pPr marL="285750" indent="-285750">
              <a:buFontTx/>
              <a:buChar char="-"/>
            </a:pPr>
            <a:r>
              <a:rPr lang="fr-FR" dirty="0"/>
              <a:t>Tarissement des situations en interne au groupe</a:t>
            </a:r>
          </a:p>
          <a:p>
            <a:r>
              <a:rPr lang="fr-FR" dirty="0"/>
              <a:t>	=&gt; 1</a:t>
            </a:r>
            <a:r>
              <a:rPr lang="fr-FR" baseline="30000" dirty="0"/>
              <a:t>er</a:t>
            </a:r>
            <a:r>
              <a:rPr lang="fr-FR" dirty="0"/>
              <a:t> appel à proposition de situations aux acteurs Hauts-de-France</a:t>
            </a:r>
          </a:p>
        </p:txBody>
      </p:sp>
    </p:spTree>
    <p:extLst>
      <p:ext uri="{BB962C8B-B14F-4D97-AF65-F5344CB8AC3E}">
        <p14:creationId xmlns:p14="http://schemas.microsoft.com/office/powerpoint/2010/main" val="5480875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FF66AEC-17BF-4000-A6BB-97DC86032721}"/>
              </a:ext>
            </a:extLst>
          </p:cNvPr>
          <p:cNvSpPr/>
          <p:nvPr/>
        </p:nvSpPr>
        <p:spPr>
          <a:xfrm>
            <a:off x="0" y="0"/>
            <a:ext cx="9144000" cy="1112363"/>
          </a:xfrm>
          <a:prstGeom prst="rect">
            <a:avLst/>
          </a:prstGeom>
          <a:solidFill>
            <a:srgbClr val="F9AF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e la date 1"/>
          <p:cNvSpPr>
            <a:spLocks noGrp="1"/>
          </p:cNvSpPr>
          <p:nvPr>
            <p:ph type="dt" sz="half" idx="10"/>
          </p:nvPr>
        </p:nvSpPr>
        <p:spPr/>
        <p:txBody>
          <a:bodyPr/>
          <a:lstStyle/>
          <a:p>
            <a:pPr>
              <a:defRPr/>
            </a:pPr>
            <a:r>
              <a:rPr lang="fr-FR"/>
              <a:t>05/06/2018</a:t>
            </a:r>
          </a:p>
        </p:txBody>
      </p:sp>
      <p:sp>
        <p:nvSpPr>
          <p:cNvPr id="3" name="Espace réservé du pied de page 2"/>
          <p:cNvSpPr>
            <a:spLocks noGrp="1"/>
          </p:cNvSpPr>
          <p:nvPr>
            <p:ph type="ftr" sz="quarter" idx="11"/>
          </p:nvPr>
        </p:nvSpPr>
        <p:spPr/>
        <p:txBody>
          <a:bodyPr/>
          <a:lstStyle/>
          <a:p>
            <a:pPr>
              <a:defRPr/>
            </a:pPr>
            <a:r>
              <a:rPr lang="fr-FR"/>
              <a:t>Protection juridique des majeurs Hauts-de-France</a:t>
            </a:r>
          </a:p>
        </p:txBody>
      </p:sp>
      <p:sp>
        <p:nvSpPr>
          <p:cNvPr id="4" name="ZoneTexte 3">
            <a:extLst>
              <a:ext uri="{FF2B5EF4-FFF2-40B4-BE49-F238E27FC236}">
                <a16:creationId xmlns:a16="http://schemas.microsoft.com/office/drawing/2014/main" id="{1CEC3B2A-A49C-4489-9765-4ECB2501072E}"/>
              </a:ext>
            </a:extLst>
          </p:cNvPr>
          <p:cNvSpPr txBox="1"/>
          <p:nvPr/>
        </p:nvSpPr>
        <p:spPr>
          <a:xfrm>
            <a:off x="88010" y="294571"/>
            <a:ext cx="8726052" cy="523220"/>
          </a:xfrm>
          <a:prstGeom prst="rect">
            <a:avLst/>
          </a:prstGeom>
          <a:noFill/>
        </p:spPr>
        <p:txBody>
          <a:bodyPr wrap="square" rtlCol="0">
            <a:spAutoFit/>
          </a:bodyPr>
          <a:lstStyle/>
          <a:p>
            <a:r>
              <a:rPr lang="fr-FR" sz="2800" b="1" dirty="0">
                <a:solidFill>
                  <a:schemeClr val="bg1"/>
                </a:solidFill>
                <a:latin typeface="Exo 2 Medium" panose="00000600000000000000" pitchFamily="50" charset="0"/>
              </a:rPr>
              <a:t>Les points saillants</a:t>
            </a:r>
          </a:p>
        </p:txBody>
      </p:sp>
      <p:sp>
        <p:nvSpPr>
          <p:cNvPr id="6" name="ZoneTexte 5">
            <a:extLst>
              <a:ext uri="{FF2B5EF4-FFF2-40B4-BE49-F238E27FC236}">
                <a16:creationId xmlns:a16="http://schemas.microsoft.com/office/drawing/2014/main" id="{CF0D81E5-A8A2-40DC-BCD4-9F648CAE5F98}"/>
              </a:ext>
            </a:extLst>
          </p:cNvPr>
          <p:cNvSpPr txBox="1"/>
          <p:nvPr/>
        </p:nvSpPr>
        <p:spPr>
          <a:xfrm>
            <a:off x="725864" y="1564849"/>
            <a:ext cx="7532016" cy="6340197"/>
          </a:xfrm>
          <a:prstGeom prst="rect">
            <a:avLst/>
          </a:prstGeom>
          <a:noFill/>
        </p:spPr>
        <p:txBody>
          <a:bodyPr wrap="square" rtlCol="0">
            <a:spAutoFit/>
          </a:bodyPr>
          <a:lstStyle/>
          <a:p>
            <a:pPr marL="285750" indent="-285750">
              <a:buFontTx/>
              <a:buChar char="-"/>
            </a:pPr>
            <a:r>
              <a:rPr lang="fr-FR" b="1" dirty="0"/>
              <a:t>Pluridisciplinarité </a:t>
            </a:r>
          </a:p>
          <a:p>
            <a:pPr marL="285750" indent="-285750">
              <a:buFontTx/>
              <a:buChar char="-"/>
            </a:pPr>
            <a:endParaRPr lang="fr-FR" dirty="0"/>
          </a:p>
          <a:p>
            <a:pPr marL="742950" lvl="1" indent="-285750">
              <a:buFont typeface="Wingdings" panose="05000000000000000000" pitchFamily="2" charset="2"/>
              <a:buChar char="Ø"/>
            </a:pPr>
            <a:r>
              <a:rPr lang="fr-FR" dirty="0"/>
              <a:t>Sur un pied d’égalité</a:t>
            </a:r>
          </a:p>
          <a:p>
            <a:pPr marL="742950" lvl="1" indent="-285750">
              <a:buFont typeface="Wingdings" panose="05000000000000000000" pitchFamily="2" charset="2"/>
              <a:buChar char="Ø"/>
            </a:pPr>
            <a:endParaRPr lang="fr-FR" dirty="0"/>
          </a:p>
          <a:p>
            <a:pPr marL="742950" lvl="1" indent="-285750">
              <a:buFont typeface="Wingdings" panose="05000000000000000000" pitchFamily="2" charset="2"/>
              <a:buChar char="Ø"/>
            </a:pPr>
            <a:r>
              <a:rPr lang="fr-FR" dirty="0"/>
              <a:t> Pluralité des regards sur une même situation</a:t>
            </a:r>
          </a:p>
          <a:p>
            <a:pPr lvl="1"/>
            <a:r>
              <a:rPr lang="fr-FR" sz="1600" dirty="0"/>
              <a:t>« On se pose des questions qu’on ne se serait jamais posées » - </a:t>
            </a:r>
            <a:r>
              <a:rPr lang="fr-FR" sz="1600" i="1" dirty="0">
                <a:solidFill>
                  <a:schemeClr val="bg1">
                    <a:lumMod val="50000"/>
                  </a:schemeClr>
                </a:solidFill>
              </a:rPr>
              <a:t>une gériatre</a:t>
            </a:r>
          </a:p>
          <a:p>
            <a:pPr lvl="1"/>
            <a:endParaRPr lang="fr-FR" sz="1600" dirty="0"/>
          </a:p>
          <a:p>
            <a:pPr marL="742950" lvl="1" indent="-285750">
              <a:buFont typeface="Wingdings" panose="05000000000000000000" pitchFamily="2" charset="2"/>
              <a:buChar char="Ø"/>
            </a:pPr>
            <a:r>
              <a:rPr lang="fr-FR" dirty="0"/>
              <a:t>Apprendre du métier des autres</a:t>
            </a:r>
          </a:p>
          <a:p>
            <a:pPr lvl="1"/>
            <a:r>
              <a:rPr lang="fr-FR" sz="1600" dirty="0"/>
              <a:t>« Ca a changé ma vision des MJPM associations » - une préposée</a:t>
            </a:r>
          </a:p>
          <a:p>
            <a:pPr lvl="1"/>
            <a:r>
              <a:rPr lang="fr-FR" sz="1600" dirty="0"/>
              <a:t>Exemples : métiers de l’écrit/de l’oral ; contention et risques de chute</a:t>
            </a:r>
          </a:p>
          <a:p>
            <a:pPr lvl="1"/>
            <a:endParaRPr lang="fr-FR" dirty="0"/>
          </a:p>
          <a:p>
            <a:pPr marL="285750" indent="-285750">
              <a:buFontTx/>
              <a:buChar char="-"/>
            </a:pPr>
            <a:r>
              <a:rPr lang="fr-FR" b="1" dirty="0"/>
              <a:t>Liberté de parole</a:t>
            </a:r>
          </a:p>
          <a:p>
            <a:pPr marL="285750" indent="-285750">
              <a:buFontTx/>
              <a:buChar char="-"/>
            </a:pPr>
            <a:endParaRPr lang="fr-FR" b="1" dirty="0"/>
          </a:p>
          <a:p>
            <a:pPr marL="285750" indent="-285750">
              <a:buFontTx/>
              <a:buChar char="-"/>
            </a:pPr>
            <a:r>
              <a:rPr lang="fr-FR" b="1" dirty="0"/>
              <a:t>Le sens du collectif (comptes rendus inclus)</a:t>
            </a:r>
            <a:endParaRPr lang="fr-FR" i="1" dirty="0">
              <a:solidFill>
                <a:schemeClr val="bg1">
                  <a:lumMod val="50000"/>
                </a:schemeClr>
              </a:solidFill>
            </a:endParaRPr>
          </a:p>
          <a:p>
            <a:r>
              <a:rPr lang="fr-FR" dirty="0"/>
              <a:t>« L’intelligence collective au service de l’amélioration continue de l’accompagnement des personnes vulnérables » </a:t>
            </a:r>
            <a:r>
              <a:rPr lang="fr-FR" i="1" dirty="0">
                <a:solidFill>
                  <a:schemeClr val="bg1">
                    <a:lumMod val="50000"/>
                  </a:schemeClr>
                </a:solidFill>
              </a:rPr>
              <a:t>- un chef de service en association</a:t>
            </a:r>
          </a:p>
          <a:p>
            <a:pPr marL="285750" indent="-285750">
              <a:buFontTx/>
              <a:buChar char="-"/>
            </a:pPr>
            <a:endParaRPr lang="fr-FR" b="1" dirty="0"/>
          </a:p>
          <a:p>
            <a:pPr marL="285750" indent="-285750">
              <a:buFontTx/>
              <a:buChar char="-"/>
            </a:pPr>
            <a:endParaRPr lang="fr-FR" b="1" dirty="0"/>
          </a:p>
          <a:p>
            <a:pPr marL="285750" indent="-285750">
              <a:buFontTx/>
              <a:buChar char="-"/>
            </a:pPr>
            <a:endParaRPr lang="fr-FR" b="1" dirty="0"/>
          </a:p>
          <a:p>
            <a:pPr lvl="1"/>
            <a:endParaRPr lang="fr-FR" dirty="0"/>
          </a:p>
          <a:p>
            <a:endParaRPr lang="fr-FR" dirty="0"/>
          </a:p>
          <a:p>
            <a:endParaRPr lang="fr-FR" dirty="0"/>
          </a:p>
        </p:txBody>
      </p:sp>
    </p:spTree>
    <p:extLst>
      <p:ext uri="{BB962C8B-B14F-4D97-AF65-F5344CB8AC3E}">
        <p14:creationId xmlns:p14="http://schemas.microsoft.com/office/powerpoint/2010/main" val="25546533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FF66AEC-17BF-4000-A6BB-97DC86032721}"/>
              </a:ext>
            </a:extLst>
          </p:cNvPr>
          <p:cNvSpPr/>
          <p:nvPr/>
        </p:nvSpPr>
        <p:spPr>
          <a:xfrm>
            <a:off x="0" y="0"/>
            <a:ext cx="9144000" cy="1112363"/>
          </a:xfrm>
          <a:prstGeom prst="rect">
            <a:avLst/>
          </a:prstGeom>
          <a:solidFill>
            <a:srgbClr val="F9AF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e la date 1"/>
          <p:cNvSpPr>
            <a:spLocks noGrp="1"/>
          </p:cNvSpPr>
          <p:nvPr>
            <p:ph type="dt" sz="half" idx="10"/>
          </p:nvPr>
        </p:nvSpPr>
        <p:spPr/>
        <p:txBody>
          <a:bodyPr/>
          <a:lstStyle/>
          <a:p>
            <a:pPr>
              <a:defRPr/>
            </a:pPr>
            <a:r>
              <a:rPr lang="fr-FR"/>
              <a:t>05/06/2018</a:t>
            </a:r>
          </a:p>
        </p:txBody>
      </p:sp>
      <p:sp>
        <p:nvSpPr>
          <p:cNvPr id="3" name="Espace réservé du pied de page 2"/>
          <p:cNvSpPr>
            <a:spLocks noGrp="1"/>
          </p:cNvSpPr>
          <p:nvPr>
            <p:ph type="ftr" sz="quarter" idx="11"/>
          </p:nvPr>
        </p:nvSpPr>
        <p:spPr/>
        <p:txBody>
          <a:bodyPr/>
          <a:lstStyle/>
          <a:p>
            <a:pPr>
              <a:defRPr/>
            </a:pPr>
            <a:r>
              <a:rPr lang="fr-FR"/>
              <a:t>Protection juridique des majeurs Hauts-de-France</a:t>
            </a:r>
          </a:p>
        </p:txBody>
      </p:sp>
      <p:sp>
        <p:nvSpPr>
          <p:cNvPr id="4" name="ZoneTexte 3">
            <a:extLst>
              <a:ext uri="{FF2B5EF4-FFF2-40B4-BE49-F238E27FC236}">
                <a16:creationId xmlns:a16="http://schemas.microsoft.com/office/drawing/2014/main" id="{1CEC3B2A-A49C-4489-9765-4ECB2501072E}"/>
              </a:ext>
            </a:extLst>
          </p:cNvPr>
          <p:cNvSpPr txBox="1"/>
          <p:nvPr/>
        </p:nvSpPr>
        <p:spPr>
          <a:xfrm>
            <a:off x="88010" y="294571"/>
            <a:ext cx="8726052" cy="523220"/>
          </a:xfrm>
          <a:prstGeom prst="rect">
            <a:avLst/>
          </a:prstGeom>
          <a:noFill/>
        </p:spPr>
        <p:txBody>
          <a:bodyPr wrap="square" rtlCol="0">
            <a:spAutoFit/>
          </a:bodyPr>
          <a:lstStyle/>
          <a:p>
            <a:r>
              <a:rPr lang="fr-FR" sz="2800" b="1" dirty="0">
                <a:solidFill>
                  <a:schemeClr val="bg1"/>
                </a:solidFill>
                <a:latin typeface="Exo 2 Medium" panose="00000600000000000000" pitchFamily="50" charset="0"/>
              </a:rPr>
              <a:t>Les pistes d’amélioration</a:t>
            </a:r>
          </a:p>
        </p:txBody>
      </p:sp>
      <p:sp>
        <p:nvSpPr>
          <p:cNvPr id="6" name="ZoneTexte 5">
            <a:extLst>
              <a:ext uri="{FF2B5EF4-FFF2-40B4-BE49-F238E27FC236}">
                <a16:creationId xmlns:a16="http://schemas.microsoft.com/office/drawing/2014/main" id="{CF0D81E5-A8A2-40DC-BCD4-9F648CAE5F98}"/>
              </a:ext>
            </a:extLst>
          </p:cNvPr>
          <p:cNvSpPr txBox="1"/>
          <p:nvPr/>
        </p:nvSpPr>
        <p:spPr>
          <a:xfrm>
            <a:off x="725864" y="2274838"/>
            <a:ext cx="7532016" cy="2308324"/>
          </a:xfrm>
          <a:prstGeom prst="rect">
            <a:avLst/>
          </a:prstGeom>
          <a:noFill/>
        </p:spPr>
        <p:txBody>
          <a:bodyPr wrap="square" rtlCol="0">
            <a:spAutoFit/>
          </a:bodyPr>
          <a:lstStyle/>
          <a:p>
            <a:pPr marL="285750" indent="-285750">
              <a:buFont typeface="Arial" panose="020B0604020202020204" pitchFamily="34" charset="0"/>
              <a:buChar char="•"/>
            </a:pPr>
            <a:r>
              <a:rPr lang="fr-FR" dirty="0"/>
              <a:t>La périodicité de la diffusion des comptes rendus (en cours de rétablissement) </a:t>
            </a:r>
            <a:r>
              <a:rPr lang="fr-FR" i="1" dirty="0">
                <a:solidFill>
                  <a:schemeClr val="bg1">
                    <a:lumMod val="50000"/>
                  </a:schemeClr>
                </a:solidFill>
              </a:rPr>
              <a:t>– Un chef de service en association</a:t>
            </a:r>
          </a:p>
          <a:p>
            <a:pPr marL="285750" indent="-285750">
              <a:buFont typeface="Arial" panose="020B0604020202020204" pitchFamily="34" charset="0"/>
              <a:buChar char="•"/>
            </a:pPr>
            <a:endParaRPr lang="fr-FR" i="1" dirty="0">
              <a:solidFill>
                <a:schemeClr val="bg1">
                  <a:lumMod val="50000"/>
                </a:schemeClr>
              </a:solidFill>
            </a:endParaRPr>
          </a:p>
          <a:p>
            <a:pPr marL="285750" indent="-285750">
              <a:buFont typeface="Arial" panose="020B0604020202020204" pitchFamily="34" charset="0"/>
              <a:buChar char="•"/>
            </a:pPr>
            <a:r>
              <a:rPr lang="fr-FR" dirty="0"/>
              <a:t>La place pour un représentant d’usagers </a:t>
            </a:r>
            <a:r>
              <a:rPr lang="fr-FR" i="1" dirty="0">
                <a:solidFill>
                  <a:schemeClr val="bg1">
                    <a:lumMod val="50000"/>
                  </a:schemeClr>
                </a:solidFill>
              </a:rPr>
              <a:t>– le CREAI</a:t>
            </a:r>
          </a:p>
          <a:p>
            <a:pPr marL="285750" indent="-285750">
              <a:buFont typeface="Arial" panose="020B0604020202020204" pitchFamily="34" charset="0"/>
              <a:buChar char="•"/>
            </a:pPr>
            <a:endParaRPr lang="fr-FR" i="1" dirty="0">
              <a:solidFill>
                <a:schemeClr val="bg1">
                  <a:lumMod val="50000"/>
                </a:schemeClr>
              </a:solidFill>
            </a:endParaRPr>
          </a:p>
          <a:p>
            <a:pPr marL="285750" indent="-285750">
              <a:buFont typeface="Arial" panose="020B0604020202020204" pitchFamily="34" charset="0"/>
              <a:buChar char="•"/>
            </a:pPr>
            <a:r>
              <a:rPr lang="fr-FR" dirty="0"/>
              <a:t>Le peu de changement dans la composition - </a:t>
            </a:r>
            <a:r>
              <a:rPr lang="fr-FR" i="1" dirty="0">
                <a:solidFill>
                  <a:schemeClr val="bg1">
                    <a:lumMod val="50000"/>
                  </a:schemeClr>
                </a:solidFill>
              </a:rPr>
              <a:t>le CREAI (quand j’ai pris mes fonctions)</a:t>
            </a:r>
          </a:p>
          <a:p>
            <a:pPr marL="285750" indent="-285750">
              <a:buFont typeface="Arial" panose="020B0604020202020204" pitchFamily="34" charset="0"/>
              <a:buChar char="•"/>
            </a:pPr>
            <a:endParaRPr lang="fr-FR" i="1" dirty="0">
              <a:solidFill>
                <a:schemeClr val="bg1">
                  <a:lumMod val="50000"/>
                </a:schemeClr>
              </a:solidFill>
            </a:endParaRPr>
          </a:p>
        </p:txBody>
      </p:sp>
    </p:spTree>
    <p:extLst>
      <p:ext uri="{BB962C8B-B14F-4D97-AF65-F5344CB8AC3E}">
        <p14:creationId xmlns:p14="http://schemas.microsoft.com/office/powerpoint/2010/main" val="16298033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FF66AEC-17BF-4000-A6BB-97DC86032721}"/>
              </a:ext>
            </a:extLst>
          </p:cNvPr>
          <p:cNvSpPr/>
          <p:nvPr/>
        </p:nvSpPr>
        <p:spPr>
          <a:xfrm>
            <a:off x="0" y="0"/>
            <a:ext cx="9144000" cy="1112363"/>
          </a:xfrm>
          <a:prstGeom prst="rect">
            <a:avLst/>
          </a:prstGeom>
          <a:solidFill>
            <a:srgbClr val="F9AF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e la date 1"/>
          <p:cNvSpPr>
            <a:spLocks noGrp="1"/>
          </p:cNvSpPr>
          <p:nvPr>
            <p:ph type="dt" sz="half" idx="10"/>
          </p:nvPr>
        </p:nvSpPr>
        <p:spPr/>
        <p:txBody>
          <a:bodyPr/>
          <a:lstStyle/>
          <a:p>
            <a:pPr>
              <a:defRPr/>
            </a:pPr>
            <a:r>
              <a:rPr lang="fr-FR"/>
              <a:t>05/06/2018</a:t>
            </a:r>
          </a:p>
        </p:txBody>
      </p:sp>
      <p:sp>
        <p:nvSpPr>
          <p:cNvPr id="3" name="Espace réservé du pied de page 2"/>
          <p:cNvSpPr>
            <a:spLocks noGrp="1"/>
          </p:cNvSpPr>
          <p:nvPr>
            <p:ph type="ftr" sz="quarter" idx="11"/>
          </p:nvPr>
        </p:nvSpPr>
        <p:spPr/>
        <p:txBody>
          <a:bodyPr/>
          <a:lstStyle/>
          <a:p>
            <a:pPr>
              <a:defRPr/>
            </a:pPr>
            <a:r>
              <a:rPr lang="fr-FR"/>
              <a:t>Protection juridique des majeurs Hauts-de-France</a:t>
            </a:r>
          </a:p>
        </p:txBody>
      </p:sp>
      <p:sp>
        <p:nvSpPr>
          <p:cNvPr id="4" name="ZoneTexte 3">
            <a:extLst>
              <a:ext uri="{FF2B5EF4-FFF2-40B4-BE49-F238E27FC236}">
                <a16:creationId xmlns:a16="http://schemas.microsoft.com/office/drawing/2014/main" id="{1CEC3B2A-A49C-4489-9765-4ECB2501072E}"/>
              </a:ext>
            </a:extLst>
          </p:cNvPr>
          <p:cNvSpPr txBox="1"/>
          <p:nvPr/>
        </p:nvSpPr>
        <p:spPr>
          <a:xfrm>
            <a:off x="88010" y="294571"/>
            <a:ext cx="8726052" cy="523220"/>
          </a:xfrm>
          <a:prstGeom prst="rect">
            <a:avLst/>
          </a:prstGeom>
          <a:noFill/>
        </p:spPr>
        <p:txBody>
          <a:bodyPr wrap="square" rtlCol="0">
            <a:spAutoFit/>
          </a:bodyPr>
          <a:lstStyle/>
          <a:p>
            <a:pPr algn="ctr"/>
            <a:r>
              <a:rPr lang="fr-FR" sz="2800" b="1" dirty="0">
                <a:solidFill>
                  <a:schemeClr val="bg1"/>
                </a:solidFill>
                <a:latin typeface="Exo 2 Medium" panose="00000600000000000000" pitchFamily="50" charset="0"/>
              </a:rPr>
              <a:t>Quels apports dans la pratique professionnelle ?</a:t>
            </a:r>
          </a:p>
        </p:txBody>
      </p:sp>
      <p:sp>
        <p:nvSpPr>
          <p:cNvPr id="6" name="ZoneTexte 5">
            <a:extLst>
              <a:ext uri="{FF2B5EF4-FFF2-40B4-BE49-F238E27FC236}">
                <a16:creationId xmlns:a16="http://schemas.microsoft.com/office/drawing/2014/main" id="{CF0D81E5-A8A2-40DC-BCD4-9F648CAE5F98}"/>
              </a:ext>
            </a:extLst>
          </p:cNvPr>
          <p:cNvSpPr txBox="1"/>
          <p:nvPr/>
        </p:nvSpPr>
        <p:spPr>
          <a:xfrm>
            <a:off x="628650" y="1102935"/>
            <a:ext cx="7532016" cy="7017306"/>
          </a:xfrm>
          <a:prstGeom prst="rect">
            <a:avLst/>
          </a:prstGeom>
          <a:noFill/>
        </p:spPr>
        <p:txBody>
          <a:bodyPr wrap="square" rtlCol="0">
            <a:spAutoFit/>
          </a:bodyPr>
          <a:lstStyle/>
          <a:p>
            <a:pPr marL="285750" indent="-285750">
              <a:buFontTx/>
              <a:buChar char="-"/>
            </a:pPr>
            <a:r>
              <a:rPr lang="fr-FR" dirty="0"/>
              <a:t>« Mettre à jour les paradoxes (dont le sujet n’a pas toujours conscience), d’en analyser les tenants et les aboutissants, d’y trouver des voies alternatives » - </a:t>
            </a:r>
            <a:r>
              <a:rPr lang="fr-FR" i="1" dirty="0">
                <a:solidFill>
                  <a:schemeClr val="bg1">
                    <a:lumMod val="50000"/>
                  </a:schemeClr>
                </a:solidFill>
              </a:rPr>
              <a:t>un psychiatre</a:t>
            </a:r>
          </a:p>
          <a:p>
            <a:pPr marL="285750" indent="-285750">
              <a:buFontTx/>
              <a:buChar char="-"/>
            </a:pPr>
            <a:endParaRPr lang="fr-FR" dirty="0"/>
          </a:p>
          <a:p>
            <a:pPr marL="285750" indent="-285750">
              <a:buFontTx/>
              <a:buChar char="-"/>
            </a:pPr>
            <a:r>
              <a:rPr lang="fr-FR" dirty="0"/>
              <a:t>Apporte un « cheminement de questions » dans la pratique – </a:t>
            </a:r>
            <a:r>
              <a:rPr lang="fr-FR" i="1" dirty="0">
                <a:solidFill>
                  <a:schemeClr val="bg1">
                    <a:lumMod val="50000"/>
                  </a:schemeClr>
                </a:solidFill>
              </a:rPr>
              <a:t>une gériatre</a:t>
            </a:r>
          </a:p>
          <a:p>
            <a:pPr marL="285750" indent="-285750">
              <a:buFontTx/>
              <a:buChar char="-"/>
            </a:pPr>
            <a:r>
              <a:rPr lang="fr-FR" dirty="0"/>
              <a:t>« Avoir une palette de questions à se poser en face de questions non tranchées par le droit » - </a:t>
            </a:r>
            <a:r>
              <a:rPr lang="fr-FR" i="1" dirty="0">
                <a:solidFill>
                  <a:schemeClr val="bg1">
                    <a:lumMod val="50000"/>
                  </a:schemeClr>
                </a:solidFill>
              </a:rPr>
              <a:t>une MJPM préposée d’établissement</a:t>
            </a:r>
          </a:p>
          <a:p>
            <a:pPr marL="285750" indent="-285750">
              <a:buFontTx/>
              <a:buChar char="-"/>
            </a:pPr>
            <a:endParaRPr lang="fr-FR" i="1" dirty="0">
              <a:solidFill>
                <a:schemeClr val="bg1">
                  <a:lumMod val="50000"/>
                </a:schemeClr>
              </a:solidFill>
            </a:endParaRPr>
          </a:p>
          <a:p>
            <a:pPr marL="285750" indent="-285750">
              <a:buFontTx/>
              <a:buChar char="-"/>
            </a:pPr>
            <a:r>
              <a:rPr lang="fr-FR" dirty="0"/>
              <a:t>« Conforter sa pratique » </a:t>
            </a:r>
            <a:r>
              <a:rPr lang="fr-FR" i="1" dirty="0">
                <a:solidFill>
                  <a:schemeClr val="bg1">
                    <a:lumMod val="50000"/>
                  </a:schemeClr>
                </a:solidFill>
              </a:rPr>
              <a:t>- un chef de service en association</a:t>
            </a:r>
          </a:p>
          <a:p>
            <a:pPr marL="285750" indent="-285750">
              <a:buFontTx/>
              <a:buChar char="-"/>
            </a:pPr>
            <a:r>
              <a:rPr lang="fr-FR" dirty="0"/>
              <a:t>« Ne pas être tout seul face à ces questions » </a:t>
            </a:r>
            <a:r>
              <a:rPr lang="fr-FR" i="1" dirty="0">
                <a:solidFill>
                  <a:schemeClr val="bg1">
                    <a:lumMod val="50000"/>
                  </a:schemeClr>
                </a:solidFill>
              </a:rPr>
              <a:t>- une MJPM préposée d’établissement</a:t>
            </a:r>
          </a:p>
          <a:p>
            <a:pPr marL="285750" indent="-285750">
              <a:buFontTx/>
              <a:buChar char="-"/>
            </a:pPr>
            <a:r>
              <a:rPr lang="fr-FR" dirty="0"/>
              <a:t>« s’extraire du quotidien »</a:t>
            </a:r>
          </a:p>
          <a:p>
            <a:pPr marL="285750" indent="-285750">
              <a:buFontTx/>
              <a:buChar char="-"/>
            </a:pPr>
            <a:endParaRPr lang="fr-FR" i="1" dirty="0">
              <a:solidFill>
                <a:schemeClr val="bg1">
                  <a:lumMod val="50000"/>
                </a:schemeClr>
              </a:solidFill>
            </a:endParaRPr>
          </a:p>
          <a:p>
            <a:pPr marL="285750" indent="-285750">
              <a:buFontTx/>
              <a:buChar char="-"/>
            </a:pPr>
            <a:r>
              <a:rPr lang="fr-FR" dirty="0"/>
              <a:t>« Rassurer face à la question de la responsabilité » </a:t>
            </a:r>
            <a:r>
              <a:rPr lang="fr-FR" i="1" dirty="0">
                <a:solidFill>
                  <a:schemeClr val="bg1">
                    <a:lumMod val="50000"/>
                  </a:schemeClr>
                </a:solidFill>
              </a:rPr>
              <a:t>- un autre chef de service en association</a:t>
            </a:r>
          </a:p>
          <a:p>
            <a:pPr marL="285750" indent="-285750">
              <a:buFontTx/>
              <a:buChar char="-"/>
            </a:pPr>
            <a:endParaRPr lang="fr-FR" i="1" dirty="0">
              <a:solidFill>
                <a:schemeClr val="bg1">
                  <a:lumMod val="50000"/>
                </a:schemeClr>
              </a:solidFill>
            </a:endParaRPr>
          </a:p>
          <a:p>
            <a:pPr marL="285750" indent="-285750">
              <a:buFontTx/>
              <a:buChar char="-"/>
            </a:pPr>
            <a:r>
              <a:rPr lang="fr-FR" dirty="0"/>
              <a:t>« Enrichissant » « C’est le seul groupe où j’apprends quelque chose »</a:t>
            </a:r>
          </a:p>
          <a:p>
            <a:pPr marL="285750" indent="-285750">
              <a:buFontTx/>
              <a:buChar char="-"/>
            </a:pPr>
            <a:r>
              <a:rPr lang="fr-FR" dirty="0"/>
              <a:t>« Porter la bonne parole (connaissance des mesures de protection et de la pratique). Se faire le reflet de cette réflexion » - </a:t>
            </a:r>
            <a:r>
              <a:rPr lang="fr-FR" i="1" dirty="0">
                <a:solidFill>
                  <a:schemeClr val="bg1">
                    <a:lumMod val="50000"/>
                  </a:schemeClr>
                </a:solidFill>
              </a:rPr>
              <a:t>une gériatre </a:t>
            </a:r>
          </a:p>
          <a:p>
            <a:pPr marL="285750" indent="-285750">
              <a:buFontTx/>
              <a:buChar char="-"/>
            </a:pPr>
            <a:endParaRPr lang="fr-FR" dirty="0"/>
          </a:p>
          <a:p>
            <a:pPr marL="285750" indent="-285750">
              <a:buFontTx/>
              <a:buChar char="-"/>
            </a:pPr>
            <a:endParaRPr lang="fr-FR" i="1" dirty="0">
              <a:solidFill>
                <a:schemeClr val="bg1">
                  <a:lumMod val="50000"/>
                </a:schemeClr>
              </a:solidFill>
            </a:endParaRPr>
          </a:p>
          <a:p>
            <a:pPr marL="285750" indent="-285750">
              <a:buFontTx/>
              <a:buChar char="-"/>
            </a:pPr>
            <a:endParaRPr lang="fr-FR" i="1" dirty="0">
              <a:solidFill>
                <a:schemeClr val="bg1">
                  <a:lumMod val="50000"/>
                </a:schemeClr>
              </a:solidFill>
            </a:endParaRPr>
          </a:p>
          <a:p>
            <a:pPr lvl="1"/>
            <a:endParaRPr lang="fr-FR" dirty="0"/>
          </a:p>
          <a:p>
            <a:pPr lvl="1"/>
            <a:endParaRPr lang="fr-FR" dirty="0"/>
          </a:p>
          <a:p>
            <a:endParaRPr lang="fr-FR" dirty="0"/>
          </a:p>
        </p:txBody>
      </p:sp>
    </p:spTree>
    <p:extLst>
      <p:ext uri="{BB962C8B-B14F-4D97-AF65-F5344CB8AC3E}">
        <p14:creationId xmlns:p14="http://schemas.microsoft.com/office/powerpoint/2010/main" val="17537426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2A3F87F-7EF9-4E07-9EA0-9A7DD12D8E73}"/>
              </a:ext>
            </a:extLst>
          </p:cNvPr>
          <p:cNvSpPr/>
          <p:nvPr/>
        </p:nvSpPr>
        <p:spPr>
          <a:xfrm>
            <a:off x="0" y="0"/>
            <a:ext cx="9144000" cy="1112363"/>
          </a:xfrm>
          <a:prstGeom prst="rect">
            <a:avLst/>
          </a:prstGeom>
          <a:solidFill>
            <a:srgbClr val="F9AF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e la date 1"/>
          <p:cNvSpPr>
            <a:spLocks noGrp="1"/>
          </p:cNvSpPr>
          <p:nvPr>
            <p:ph type="dt" sz="half" idx="10"/>
          </p:nvPr>
        </p:nvSpPr>
        <p:spPr/>
        <p:txBody>
          <a:bodyPr/>
          <a:lstStyle/>
          <a:p>
            <a:pPr>
              <a:defRPr/>
            </a:pPr>
            <a:r>
              <a:rPr lang="fr-FR"/>
              <a:t>05/06/2018</a:t>
            </a:r>
          </a:p>
        </p:txBody>
      </p:sp>
      <p:sp>
        <p:nvSpPr>
          <p:cNvPr id="3" name="Espace réservé du pied de page 2"/>
          <p:cNvSpPr>
            <a:spLocks noGrp="1"/>
          </p:cNvSpPr>
          <p:nvPr>
            <p:ph type="ftr" sz="quarter" idx="11"/>
          </p:nvPr>
        </p:nvSpPr>
        <p:spPr/>
        <p:txBody>
          <a:bodyPr/>
          <a:lstStyle/>
          <a:p>
            <a:pPr>
              <a:defRPr/>
            </a:pPr>
            <a:r>
              <a:rPr lang="fr-FR"/>
              <a:t>Protection juridique des majeurs Hauts-de-France</a:t>
            </a:r>
          </a:p>
        </p:txBody>
      </p:sp>
      <p:sp>
        <p:nvSpPr>
          <p:cNvPr id="4" name="ZoneTexte 3">
            <a:extLst>
              <a:ext uri="{FF2B5EF4-FFF2-40B4-BE49-F238E27FC236}">
                <a16:creationId xmlns:a16="http://schemas.microsoft.com/office/drawing/2014/main" id="{1CEC3B2A-A49C-4489-9765-4ECB2501072E}"/>
              </a:ext>
            </a:extLst>
          </p:cNvPr>
          <p:cNvSpPr txBox="1"/>
          <p:nvPr/>
        </p:nvSpPr>
        <p:spPr>
          <a:xfrm>
            <a:off x="0" y="294571"/>
            <a:ext cx="9144000" cy="523220"/>
          </a:xfrm>
          <a:prstGeom prst="rect">
            <a:avLst/>
          </a:prstGeom>
          <a:noFill/>
        </p:spPr>
        <p:txBody>
          <a:bodyPr wrap="square" rtlCol="0">
            <a:spAutoFit/>
          </a:bodyPr>
          <a:lstStyle/>
          <a:p>
            <a:pPr algn="ctr"/>
            <a:r>
              <a:rPr lang="fr-FR" sz="2800" b="1" dirty="0">
                <a:solidFill>
                  <a:schemeClr val="bg1"/>
                </a:solidFill>
                <a:latin typeface="Exo 2 Medium" panose="00000600000000000000" pitchFamily="50" charset="0"/>
              </a:rPr>
              <a:t>Quels conseils pour mettre en place un tel groupe ?</a:t>
            </a:r>
          </a:p>
        </p:txBody>
      </p:sp>
      <p:sp>
        <p:nvSpPr>
          <p:cNvPr id="6" name="ZoneTexte 5">
            <a:extLst>
              <a:ext uri="{FF2B5EF4-FFF2-40B4-BE49-F238E27FC236}">
                <a16:creationId xmlns:a16="http://schemas.microsoft.com/office/drawing/2014/main" id="{CD7E291E-29D4-4A11-9691-0078654DE244}"/>
              </a:ext>
            </a:extLst>
          </p:cNvPr>
          <p:cNvSpPr txBox="1"/>
          <p:nvPr/>
        </p:nvSpPr>
        <p:spPr>
          <a:xfrm>
            <a:off x="461913" y="1498862"/>
            <a:ext cx="8116479" cy="369332"/>
          </a:xfrm>
          <a:prstGeom prst="rect">
            <a:avLst/>
          </a:prstGeom>
          <a:noFill/>
        </p:spPr>
        <p:txBody>
          <a:bodyPr wrap="square" rtlCol="0">
            <a:spAutoFit/>
          </a:bodyPr>
          <a:lstStyle/>
          <a:p>
            <a:pPr marL="285750" indent="-285750">
              <a:buFont typeface="Arial" panose="020B0604020202020204" pitchFamily="34" charset="0"/>
              <a:buChar char="•"/>
            </a:pPr>
            <a:r>
              <a:rPr lang="fr-FR" dirty="0"/>
              <a:t>Veiller à la composition (pluridisciplinarité, équilibre en nombre…)</a:t>
            </a:r>
          </a:p>
        </p:txBody>
      </p:sp>
      <p:sp>
        <p:nvSpPr>
          <p:cNvPr id="7" name="Rectangle 6">
            <a:extLst>
              <a:ext uri="{FF2B5EF4-FFF2-40B4-BE49-F238E27FC236}">
                <a16:creationId xmlns:a16="http://schemas.microsoft.com/office/drawing/2014/main" id="{157AED4B-B90D-4BC5-B400-C773D0012592}"/>
              </a:ext>
            </a:extLst>
          </p:cNvPr>
          <p:cNvSpPr/>
          <p:nvPr/>
        </p:nvSpPr>
        <p:spPr>
          <a:xfrm>
            <a:off x="461913" y="2351691"/>
            <a:ext cx="8116479" cy="646331"/>
          </a:xfrm>
          <a:prstGeom prst="rect">
            <a:avLst/>
          </a:prstGeom>
        </p:spPr>
        <p:txBody>
          <a:bodyPr wrap="square">
            <a:spAutoFit/>
          </a:bodyPr>
          <a:lstStyle/>
          <a:p>
            <a:pPr marL="285750" indent="-285750">
              <a:buFont typeface="Arial" panose="020B0604020202020204" pitchFamily="34" charset="0"/>
              <a:buChar char="•"/>
            </a:pPr>
            <a:r>
              <a:rPr lang="fr-FR" dirty="0"/>
              <a:t>Veiller au partage des objectifs et de la méthodologie</a:t>
            </a:r>
          </a:p>
          <a:p>
            <a:r>
              <a:rPr lang="fr-FR" i="1" dirty="0"/>
              <a:t>(rédaction d’une charte par exemple) </a:t>
            </a:r>
          </a:p>
        </p:txBody>
      </p:sp>
      <p:sp>
        <p:nvSpPr>
          <p:cNvPr id="8" name="ZoneTexte 7">
            <a:extLst>
              <a:ext uri="{FF2B5EF4-FFF2-40B4-BE49-F238E27FC236}">
                <a16:creationId xmlns:a16="http://schemas.microsoft.com/office/drawing/2014/main" id="{F7FFAED7-648B-47B1-B0A2-213EA01286EF}"/>
              </a:ext>
            </a:extLst>
          </p:cNvPr>
          <p:cNvSpPr txBox="1"/>
          <p:nvPr/>
        </p:nvSpPr>
        <p:spPr>
          <a:xfrm>
            <a:off x="461913" y="3413175"/>
            <a:ext cx="7949742" cy="646331"/>
          </a:xfrm>
          <a:prstGeom prst="rect">
            <a:avLst/>
          </a:prstGeom>
          <a:noFill/>
        </p:spPr>
        <p:txBody>
          <a:bodyPr wrap="square" rtlCol="0">
            <a:spAutoFit/>
          </a:bodyPr>
          <a:lstStyle/>
          <a:p>
            <a:pPr marL="285750" indent="-285750">
              <a:buFont typeface="Arial" panose="020B0604020202020204" pitchFamily="34" charset="0"/>
              <a:buChar char="•"/>
            </a:pPr>
            <a:r>
              <a:rPr lang="fr-FR" dirty="0"/>
              <a:t>Ne pas sous-estimer le temps de mise en place (relation de confiance, liberté de paroles…)</a:t>
            </a:r>
          </a:p>
        </p:txBody>
      </p:sp>
      <p:sp>
        <p:nvSpPr>
          <p:cNvPr id="9" name="ZoneTexte 8">
            <a:extLst>
              <a:ext uri="{FF2B5EF4-FFF2-40B4-BE49-F238E27FC236}">
                <a16:creationId xmlns:a16="http://schemas.microsoft.com/office/drawing/2014/main" id="{6F2828F8-C150-434C-AD51-8C716F5E9073}"/>
              </a:ext>
            </a:extLst>
          </p:cNvPr>
          <p:cNvSpPr txBox="1"/>
          <p:nvPr/>
        </p:nvSpPr>
        <p:spPr>
          <a:xfrm>
            <a:off x="461913" y="4430598"/>
            <a:ext cx="7833675" cy="646331"/>
          </a:xfrm>
          <a:prstGeom prst="rect">
            <a:avLst/>
          </a:prstGeom>
          <a:noFill/>
        </p:spPr>
        <p:txBody>
          <a:bodyPr wrap="square" rtlCol="0">
            <a:spAutoFit/>
          </a:bodyPr>
          <a:lstStyle/>
          <a:p>
            <a:pPr marL="285750" indent="-285750">
              <a:buFont typeface="Arial" panose="020B0604020202020204" pitchFamily="34" charset="0"/>
              <a:buChar char="•"/>
            </a:pPr>
            <a:r>
              <a:rPr lang="fr-FR" dirty="0"/>
              <a:t>Envisager de confier l’animation à une personne (qui n’exerce pas dans le domaine)</a:t>
            </a:r>
          </a:p>
        </p:txBody>
      </p:sp>
      <p:sp>
        <p:nvSpPr>
          <p:cNvPr id="10" name="ZoneTexte 9">
            <a:extLst>
              <a:ext uri="{FF2B5EF4-FFF2-40B4-BE49-F238E27FC236}">
                <a16:creationId xmlns:a16="http://schemas.microsoft.com/office/drawing/2014/main" id="{4EEE39D5-71D4-4FA8-890F-F4BB042C5D83}"/>
              </a:ext>
            </a:extLst>
          </p:cNvPr>
          <p:cNvSpPr txBox="1"/>
          <p:nvPr/>
        </p:nvSpPr>
        <p:spPr>
          <a:xfrm>
            <a:off x="461912" y="5321316"/>
            <a:ext cx="7833675" cy="646331"/>
          </a:xfrm>
          <a:prstGeom prst="rect">
            <a:avLst/>
          </a:prstGeom>
          <a:noFill/>
        </p:spPr>
        <p:txBody>
          <a:bodyPr wrap="square" rtlCol="0">
            <a:spAutoFit/>
          </a:bodyPr>
          <a:lstStyle/>
          <a:p>
            <a:pPr marL="285750" indent="-285750">
              <a:buFont typeface="Arial" panose="020B0604020202020204" pitchFamily="34" charset="0"/>
              <a:buChar char="•"/>
            </a:pPr>
            <a:r>
              <a:rPr lang="fr-FR" dirty="0"/>
              <a:t>Si vous envisagez la rédaction de synthèses, ne pas sous-estimer la charge de travail (de l’animateur, comme du collectif)</a:t>
            </a:r>
          </a:p>
        </p:txBody>
      </p:sp>
    </p:spTree>
    <p:extLst>
      <p:ext uri="{BB962C8B-B14F-4D97-AF65-F5344CB8AC3E}">
        <p14:creationId xmlns:p14="http://schemas.microsoft.com/office/powerpoint/2010/main" val="2109225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2A3F87F-7EF9-4E07-9EA0-9A7DD12D8E73}"/>
              </a:ext>
            </a:extLst>
          </p:cNvPr>
          <p:cNvSpPr/>
          <p:nvPr/>
        </p:nvSpPr>
        <p:spPr>
          <a:xfrm>
            <a:off x="0" y="0"/>
            <a:ext cx="9144000" cy="1112363"/>
          </a:xfrm>
          <a:prstGeom prst="rect">
            <a:avLst/>
          </a:prstGeom>
          <a:solidFill>
            <a:srgbClr val="F9AF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e la date 1"/>
          <p:cNvSpPr>
            <a:spLocks noGrp="1"/>
          </p:cNvSpPr>
          <p:nvPr>
            <p:ph type="dt" sz="half" idx="10"/>
          </p:nvPr>
        </p:nvSpPr>
        <p:spPr/>
        <p:txBody>
          <a:bodyPr/>
          <a:lstStyle/>
          <a:p>
            <a:pPr>
              <a:defRPr/>
            </a:pPr>
            <a:r>
              <a:rPr lang="fr-FR"/>
              <a:t>05/06/2018</a:t>
            </a:r>
          </a:p>
        </p:txBody>
      </p:sp>
      <p:sp>
        <p:nvSpPr>
          <p:cNvPr id="3" name="Espace réservé du pied de page 2"/>
          <p:cNvSpPr>
            <a:spLocks noGrp="1"/>
          </p:cNvSpPr>
          <p:nvPr>
            <p:ph type="ftr" sz="quarter" idx="11"/>
          </p:nvPr>
        </p:nvSpPr>
        <p:spPr/>
        <p:txBody>
          <a:bodyPr/>
          <a:lstStyle/>
          <a:p>
            <a:pPr>
              <a:defRPr/>
            </a:pPr>
            <a:r>
              <a:rPr lang="fr-FR"/>
              <a:t>Protection juridique des majeurs Hauts-de-France</a:t>
            </a:r>
          </a:p>
        </p:txBody>
      </p:sp>
      <p:sp>
        <p:nvSpPr>
          <p:cNvPr id="4" name="ZoneTexte 3">
            <a:extLst>
              <a:ext uri="{FF2B5EF4-FFF2-40B4-BE49-F238E27FC236}">
                <a16:creationId xmlns:a16="http://schemas.microsoft.com/office/drawing/2014/main" id="{1CEC3B2A-A49C-4489-9765-4ECB2501072E}"/>
              </a:ext>
            </a:extLst>
          </p:cNvPr>
          <p:cNvSpPr txBox="1"/>
          <p:nvPr/>
        </p:nvSpPr>
        <p:spPr>
          <a:xfrm>
            <a:off x="131975" y="294571"/>
            <a:ext cx="9144000" cy="523220"/>
          </a:xfrm>
          <a:prstGeom prst="rect">
            <a:avLst/>
          </a:prstGeom>
          <a:noFill/>
        </p:spPr>
        <p:txBody>
          <a:bodyPr wrap="square" rtlCol="0">
            <a:spAutoFit/>
          </a:bodyPr>
          <a:lstStyle/>
          <a:p>
            <a:r>
              <a:rPr lang="fr-FR" sz="2800" b="1" dirty="0">
                <a:solidFill>
                  <a:schemeClr val="bg1"/>
                </a:solidFill>
                <a:latin typeface="Exo 2 Medium" panose="00000600000000000000" pitchFamily="50" charset="0"/>
              </a:rPr>
              <a:t>Exemples d’usages des comptes rendus </a:t>
            </a:r>
          </a:p>
        </p:txBody>
      </p:sp>
      <p:sp>
        <p:nvSpPr>
          <p:cNvPr id="6" name="ZoneTexte 5">
            <a:extLst>
              <a:ext uri="{FF2B5EF4-FFF2-40B4-BE49-F238E27FC236}">
                <a16:creationId xmlns:a16="http://schemas.microsoft.com/office/drawing/2014/main" id="{D891999B-FB72-428F-84B5-AE83141BF050}"/>
              </a:ext>
            </a:extLst>
          </p:cNvPr>
          <p:cNvSpPr txBox="1"/>
          <p:nvPr/>
        </p:nvSpPr>
        <p:spPr>
          <a:xfrm>
            <a:off x="75413" y="2413337"/>
            <a:ext cx="3714161" cy="2031325"/>
          </a:xfrm>
          <a:prstGeom prst="rect">
            <a:avLst/>
          </a:prstGeom>
          <a:noFill/>
        </p:spPr>
        <p:txBody>
          <a:bodyPr wrap="square" rtlCol="0">
            <a:spAutoFit/>
          </a:bodyPr>
          <a:lstStyle/>
          <a:p>
            <a:pPr algn="ctr"/>
            <a:r>
              <a:rPr lang="fr-FR" b="1" dirty="0"/>
              <a:t>Point de départ d’échanges :</a:t>
            </a:r>
          </a:p>
          <a:p>
            <a:endParaRPr lang="fr-FR" b="1" dirty="0"/>
          </a:p>
          <a:p>
            <a:pPr marL="285750" indent="-285750">
              <a:buFontTx/>
              <a:buChar char="-"/>
            </a:pPr>
            <a:r>
              <a:rPr lang="fr-FR" dirty="0"/>
              <a:t>Pour de futurs mandataires, en formation CNC</a:t>
            </a:r>
          </a:p>
          <a:p>
            <a:pPr marL="285750" indent="-285750">
              <a:buFontTx/>
              <a:buChar char="-"/>
            </a:pPr>
            <a:endParaRPr lang="fr-FR" dirty="0"/>
          </a:p>
          <a:p>
            <a:pPr marL="285750" indent="-285750">
              <a:buFontTx/>
              <a:buChar char="-"/>
            </a:pPr>
            <a:r>
              <a:rPr lang="fr-FR" dirty="0"/>
              <a:t>Pour des mandataires en exercice (en interne, en inter-associatif…)</a:t>
            </a:r>
          </a:p>
        </p:txBody>
      </p:sp>
      <p:pic>
        <p:nvPicPr>
          <p:cNvPr id="8" name="Image 7">
            <a:extLst>
              <a:ext uri="{FF2B5EF4-FFF2-40B4-BE49-F238E27FC236}">
                <a16:creationId xmlns:a16="http://schemas.microsoft.com/office/drawing/2014/main" id="{ABA5877F-50C4-41F7-BD3B-80C28F7F3DF8}"/>
              </a:ext>
            </a:extLst>
          </p:cNvPr>
          <p:cNvPicPr>
            <a:picLocks noChangeAspect="1"/>
          </p:cNvPicPr>
          <p:nvPr/>
        </p:nvPicPr>
        <p:blipFill rotWithShape="1">
          <a:blip r:embed="rId2"/>
          <a:srcRect l="4127" r="8038"/>
          <a:stretch/>
        </p:blipFill>
        <p:spPr>
          <a:xfrm>
            <a:off x="3789574" y="1555242"/>
            <a:ext cx="5354426" cy="4305300"/>
          </a:xfrm>
          <a:prstGeom prst="rect">
            <a:avLst/>
          </a:prstGeom>
        </p:spPr>
      </p:pic>
    </p:spTree>
    <p:extLst>
      <p:ext uri="{BB962C8B-B14F-4D97-AF65-F5344CB8AC3E}">
        <p14:creationId xmlns:p14="http://schemas.microsoft.com/office/powerpoint/2010/main" val="10145315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2A3F87F-7EF9-4E07-9EA0-9A7DD12D8E73}"/>
              </a:ext>
            </a:extLst>
          </p:cNvPr>
          <p:cNvSpPr/>
          <p:nvPr/>
        </p:nvSpPr>
        <p:spPr>
          <a:xfrm>
            <a:off x="0" y="0"/>
            <a:ext cx="9144000" cy="1112363"/>
          </a:xfrm>
          <a:prstGeom prst="rect">
            <a:avLst/>
          </a:prstGeom>
          <a:solidFill>
            <a:srgbClr val="F9AF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Espace réservé de la date 1"/>
          <p:cNvSpPr>
            <a:spLocks noGrp="1"/>
          </p:cNvSpPr>
          <p:nvPr>
            <p:ph type="dt" sz="half" idx="10"/>
          </p:nvPr>
        </p:nvSpPr>
        <p:spPr/>
        <p:txBody>
          <a:bodyPr/>
          <a:lstStyle/>
          <a:p>
            <a:pPr>
              <a:defRPr/>
            </a:pPr>
            <a:r>
              <a:rPr lang="fr-FR"/>
              <a:t>05/06/2018</a:t>
            </a:r>
          </a:p>
        </p:txBody>
      </p:sp>
      <p:sp>
        <p:nvSpPr>
          <p:cNvPr id="3" name="Espace réservé du pied de page 2"/>
          <p:cNvSpPr>
            <a:spLocks noGrp="1"/>
          </p:cNvSpPr>
          <p:nvPr>
            <p:ph type="ftr" sz="quarter" idx="11"/>
          </p:nvPr>
        </p:nvSpPr>
        <p:spPr/>
        <p:txBody>
          <a:bodyPr/>
          <a:lstStyle/>
          <a:p>
            <a:pPr>
              <a:defRPr/>
            </a:pPr>
            <a:r>
              <a:rPr lang="fr-FR"/>
              <a:t>Protection juridique des majeurs Hauts-de-France</a:t>
            </a:r>
          </a:p>
        </p:txBody>
      </p:sp>
      <p:sp>
        <p:nvSpPr>
          <p:cNvPr id="4" name="ZoneTexte 3">
            <a:extLst>
              <a:ext uri="{FF2B5EF4-FFF2-40B4-BE49-F238E27FC236}">
                <a16:creationId xmlns:a16="http://schemas.microsoft.com/office/drawing/2014/main" id="{1CEC3B2A-A49C-4489-9765-4ECB2501072E}"/>
              </a:ext>
            </a:extLst>
          </p:cNvPr>
          <p:cNvSpPr txBox="1"/>
          <p:nvPr/>
        </p:nvSpPr>
        <p:spPr>
          <a:xfrm>
            <a:off x="131975" y="294571"/>
            <a:ext cx="9144000" cy="523220"/>
          </a:xfrm>
          <a:prstGeom prst="rect">
            <a:avLst/>
          </a:prstGeom>
          <a:noFill/>
        </p:spPr>
        <p:txBody>
          <a:bodyPr wrap="square" rtlCol="0">
            <a:spAutoFit/>
          </a:bodyPr>
          <a:lstStyle/>
          <a:p>
            <a:r>
              <a:rPr lang="fr-FR" sz="2800" b="1" dirty="0">
                <a:solidFill>
                  <a:schemeClr val="bg1"/>
                </a:solidFill>
                <a:latin typeface="Exo 2 Medium" panose="00000600000000000000" pitchFamily="50" charset="0"/>
              </a:rPr>
              <a:t>Comptes rendus disponibles… </a:t>
            </a:r>
          </a:p>
        </p:txBody>
      </p:sp>
      <p:sp>
        <p:nvSpPr>
          <p:cNvPr id="6" name="ZoneTexte 5">
            <a:extLst>
              <a:ext uri="{FF2B5EF4-FFF2-40B4-BE49-F238E27FC236}">
                <a16:creationId xmlns:a16="http://schemas.microsoft.com/office/drawing/2014/main" id="{D891999B-FB72-428F-84B5-AE83141BF050}"/>
              </a:ext>
            </a:extLst>
          </p:cNvPr>
          <p:cNvSpPr txBox="1"/>
          <p:nvPr/>
        </p:nvSpPr>
        <p:spPr>
          <a:xfrm>
            <a:off x="311084" y="1310294"/>
            <a:ext cx="7984504" cy="1200329"/>
          </a:xfrm>
          <a:prstGeom prst="rect">
            <a:avLst/>
          </a:prstGeom>
          <a:noFill/>
        </p:spPr>
        <p:txBody>
          <a:bodyPr wrap="square" rtlCol="0">
            <a:spAutoFit/>
          </a:bodyPr>
          <a:lstStyle/>
          <a:p>
            <a:pPr marL="285750" indent="-285750">
              <a:buFont typeface="Arial" panose="020B0604020202020204" pitchFamily="34" charset="0"/>
              <a:buChar char="•"/>
            </a:pPr>
            <a:r>
              <a:rPr lang="fr-FR" dirty="0"/>
              <a:t>Sur le site internet </a:t>
            </a:r>
            <a:r>
              <a:rPr lang="fr-FR" dirty="0">
                <a:hlinkClick r:id="rId2"/>
              </a:rPr>
              <a:t>http://protection-juridique.creaihdf.fr/</a:t>
            </a:r>
            <a:endParaRPr lang="fr-FR" dirty="0"/>
          </a:p>
          <a:p>
            <a:pPr marL="285750" indent="-285750">
              <a:buFont typeface="Arial" panose="020B0604020202020204" pitchFamily="34" charset="0"/>
              <a:buChar char="•"/>
            </a:pPr>
            <a:r>
              <a:rPr lang="fr-FR" dirty="0"/>
              <a:t>Dans votre boite mail en vous abonnant à la newsletter gratuite</a:t>
            </a:r>
          </a:p>
          <a:p>
            <a:pPr marL="285750" indent="-285750">
              <a:buFont typeface="Arial" panose="020B0604020202020204" pitchFamily="34" charset="0"/>
              <a:buChar char="•"/>
            </a:pPr>
            <a:endParaRPr lang="fr-FR" dirty="0"/>
          </a:p>
          <a:p>
            <a:pPr marL="285750" indent="-285750">
              <a:buFont typeface="Arial" panose="020B0604020202020204" pitchFamily="34" charset="0"/>
              <a:buChar char="•"/>
            </a:pPr>
            <a:endParaRPr lang="fr-FR" dirty="0"/>
          </a:p>
        </p:txBody>
      </p:sp>
      <p:sp>
        <p:nvSpPr>
          <p:cNvPr id="9" name="Ellipse 8">
            <a:extLst>
              <a:ext uri="{FF2B5EF4-FFF2-40B4-BE49-F238E27FC236}">
                <a16:creationId xmlns:a16="http://schemas.microsoft.com/office/drawing/2014/main" id="{605A26B8-80AA-45C1-BE3B-387A6DCCBE14}"/>
              </a:ext>
            </a:extLst>
          </p:cNvPr>
          <p:cNvSpPr/>
          <p:nvPr/>
        </p:nvSpPr>
        <p:spPr>
          <a:xfrm>
            <a:off x="5469314" y="2752627"/>
            <a:ext cx="1291472" cy="465022"/>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8" name="Image 7">
            <a:extLst>
              <a:ext uri="{FF2B5EF4-FFF2-40B4-BE49-F238E27FC236}">
                <a16:creationId xmlns:a16="http://schemas.microsoft.com/office/drawing/2014/main" id="{D4FD7FB2-D638-415E-87A4-EAD82B7EC89F}"/>
              </a:ext>
            </a:extLst>
          </p:cNvPr>
          <p:cNvPicPr>
            <a:picLocks noChangeAspect="1"/>
          </p:cNvPicPr>
          <p:nvPr/>
        </p:nvPicPr>
        <p:blipFill>
          <a:blip r:embed="rId3"/>
          <a:stretch>
            <a:fillRect/>
          </a:stretch>
        </p:blipFill>
        <p:spPr>
          <a:xfrm>
            <a:off x="1239624" y="2044161"/>
            <a:ext cx="6664751" cy="4339031"/>
          </a:xfrm>
          <a:prstGeom prst="rect">
            <a:avLst/>
          </a:prstGeom>
        </p:spPr>
      </p:pic>
      <p:sp>
        <p:nvSpPr>
          <p:cNvPr id="10" name="Ellipse 9">
            <a:extLst>
              <a:ext uri="{FF2B5EF4-FFF2-40B4-BE49-F238E27FC236}">
                <a16:creationId xmlns:a16="http://schemas.microsoft.com/office/drawing/2014/main" id="{9C3AA752-6C7E-427B-9730-99D3083BDB53}"/>
              </a:ext>
            </a:extLst>
          </p:cNvPr>
          <p:cNvSpPr/>
          <p:nvPr/>
        </p:nvSpPr>
        <p:spPr>
          <a:xfrm>
            <a:off x="5469314" y="2572389"/>
            <a:ext cx="1102936" cy="93179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Ellipse 10">
            <a:extLst>
              <a:ext uri="{FF2B5EF4-FFF2-40B4-BE49-F238E27FC236}">
                <a16:creationId xmlns:a16="http://schemas.microsoft.com/office/drawing/2014/main" id="{591AAAAC-C577-4231-BC39-734C8EB299C1}"/>
              </a:ext>
            </a:extLst>
          </p:cNvPr>
          <p:cNvSpPr/>
          <p:nvPr/>
        </p:nvSpPr>
        <p:spPr>
          <a:xfrm>
            <a:off x="5940653" y="5424553"/>
            <a:ext cx="1742191" cy="12183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832797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59B69E7-2E2A-40E3-9200-15955B9822F8}"/>
              </a:ext>
            </a:extLst>
          </p:cNvPr>
          <p:cNvSpPr txBox="1"/>
          <p:nvPr/>
        </p:nvSpPr>
        <p:spPr>
          <a:xfrm>
            <a:off x="510820" y="2286994"/>
            <a:ext cx="8248073" cy="1384995"/>
          </a:xfrm>
          <a:prstGeom prst="rect">
            <a:avLst/>
          </a:prstGeom>
          <a:noFill/>
        </p:spPr>
        <p:txBody>
          <a:bodyPr wrap="square" rtlCol="0">
            <a:spAutoFit/>
          </a:bodyPr>
          <a:lstStyle/>
          <a:p>
            <a:pPr algn="ctr"/>
            <a:r>
              <a:rPr lang="fr-FR" sz="2800" b="1" dirty="0">
                <a:latin typeface="Exo 2 Medium" panose="00000600000000000000" pitchFamily="50" charset="0"/>
              </a:rPr>
              <a:t>Merci !</a:t>
            </a:r>
          </a:p>
          <a:p>
            <a:pPr algn="ctr"/>
            <a:endParaRPr lang="fr-FR" sz="2800" b="1" dirty="0">
              <a:latin typeface="Exo 2 Medium" panose="00000600000000000000" pitchFamily="50" charset="0"/>
            </a:endParaRPr>
          </a:p>
          <a:p>
            <a:pPr algn="ctr"/>
            <a:r>
              <a:rPr lang="fr-FR" sz="2800" b="1" dirty="0">
                <a:solidFill>
                  <a:srgbClr val="7A368C"/>
                </a:solidFill>
                <a:latin typeface="Exo 2 Medium" panose="00000600000000000000" pitchFamily="50" charset="0"/>
              </a:rPr>
              <a:t>protection-juridique@creaihdf.org</a:t>
            </a:r>
          </a:p>
        </p:txBody>
      </p:sp>
      <p:sp>
        <p:nvSpPr>
          <p:cNvPr id="5" name="Espace réservé de la date 4">
            <a:extLst>
              <a:ext uri="{FF2B5EF4-FFF2-40B4-BE49-F238E27FC236}">
                <a16:creationId xmlns:a16="http://schemas.microsoft.com/office/drawing/2014/main" id="{A733FC50-F711-45B6-A5E4-F88A5286BFF3}"/>
              </a:ext>
            </a:extLst>
          </p:cNvPr>
          <p:cNvSpPr>
            <a:spLocks noGrp="1"/>
          </p:cNvSpPr>
          <p:nvPr>
            <p:ph type="dt" sz="half" idx="10"/>
          </p:nvPr>
        </p:nvSpPr>
        <p:spPr/>
        <p:txBody>
          <a:bodyPr/>
          <a:lstStyle/>
          <a:p>
            <a:pPr>
              <a:defRPr/>
            </a:pPr>
            <a:r>
              <a:rPr lang="fr-FR"/>
              <a:t>05/06/2018</a:t>
            </a:r>
          </a:p>
        </p:txBody>
      </p:sp>
      <p:pic>
        <p:nvPicPr>
          <p:cNvPr id="7" name="Image 6">
            <a:extLst>
              <a:ext uri="{FF2B5EF4-FFF2-40B4-BE49-F238E27FC236}">
                <a16:creationId xmlns:a16="http://schemas.microsoft.com/office/drawing/2014/main" id="{8DD8A4CC-B547-497C-8DAC-9A967C0ED84E}"/>
              </a:ext>
            </a:extLst>
          </p:cNvPr>
          <p:cNvPicPr>
            <a:picLocks noChangeAspect="1"/>
          </p:cNvPicPr>
          <p:nvPr/>
        </p:nvPicPr>
        <p:blipFill>
          <a:blip r:embed="rId2"/>
          <a:stretch>
            <a:fillRect/>
          </a:stretch>
        </p:blipFill>
        <p:spPr>
          <a:xfrm>
            <a:off x="7758415" y="6229882"/>
            <a:ext cx="1217462" cy="618062"/>
          </a:xfrm>
          <a:prstGeom prst="rect">
            <a:avLst/>
          </a:prstGeom>
        </p:spPr>
      </p:pic>
      <p:sp>
        <p:nvSpPr>
          <p:cNvPr id="8" name="Espace réservé du pied de page 4">
            <a:extLst>
              <a:ext uri="{FF2B5EF4-FFF2-40B4-BE49-F238E27FC236}">
                <a16:creationId xmlns:a16="http://schemas.microsoft.com/office/drawing/2014/main" id="{09254AA6-0924-4ED2-AC40-56C4E9ED3DEC}"/>
              </a:ext>
            </a:extLst>
          </p:cNvPr>
          <p:cNvSpPr txBox="1">
            <a:spLocks/>
          </p:cNvSpPr>
          <p:nvPr/>
        </p:nvSpPr>
        <p:spPr>
          <a:xfrm>
            <a:off x="2490265" y="6356351"/>
            <a:ext cx="4289181" cy="365125"/>
          </a:xfrm>
          <a:prstGeom prst="rect">
            <a:avLst/>
          </a:prstGeom>
        </p:spPr>
        <p:txBody>
          <a:bodyPr vert="horz" lIns="91440" tIns="45720" rIns="91440" bIns="45720" rtlCol="0" anchor="ctr"/>
          <a:lstStyle>
            <a:defPPr>
              <a:defRPr lang="fr-FR"/>
            </a:defPPr>
            <a:lvl1pPr algn="ctr" defTabSz="457200" rtl="0" fontAlgn="base">
              <a:spcBef>
                <a:spcPct val="0"/>
              </a:spcBef>
              <a:spcAft>
                <a:spcPct val="0"/>
              </a:spcAft>
              <a:defRPr sz="900" kern="1200">
                <a:solidFill>
                  <a:schemeClr val="tx1">
                    <a:tint val="75000"/>
                  </a:schemeClr>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defRPr/>
            </a:pPr>
            <a:r>
              <a:rPr lang="fr-FR" dirty="0"/>
              <a:t>Accompagnement, éthique et déontologie dans la protection juridique des majeurs</a:t>
            </a:r>
          </a:p>
          <a:p>
            <a:pPr>
              <a:defRPr/>
            </a:pPr>
            <a:r>
              <a:rPr lang="fr-FR" dirty="0"/>
              <a:t>Colloque EHESP</a:t>
            </a:r>
          </a:p>
        </p:txBody>
      </p:sp>
    </p:spTree>
    <p:extLst>
      <p:ext uri="{BB962C8B-B14F-4D97-AF65-F5344CB8AC3E}">
        <p14:creationId xmlns:p14="http://schemas.microsoft.com/office/powerpoint/2010/main" val="19797642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C3ABCB3-9AC3-48B1-945A-6172207B1EF4}"/>
              </a:ext>
            </a:extLst>
          </p:cNvPr>
          <p:cNvSpPr/>
          <p:nvPr/>
        </p:nvSpPr>
        <p:spPr>
          <a:xfrm>
            <a:off x="0" y="0"/>
            <a:ext cx="9144000" cy="1112363"/>
          </a:xfrm>
          <a:prstGeom prst="rect">
            <a:avLst/>
          </a:prstGeom>
          <a:solidFill>
            <a:srgbClr val="F9AF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id="{E59B69E7-2E2A-40E3-9200-15955B9822F8}"/>
              </a:ext>
            </a:extLst>
          </p:cNvPr>
          <p:cNvSpPr txBox="1"/>
          <p:nvPr/>
        </p:nvSpPr>
        <p:spPr>
          <a:xfrm>
            <a:off x="0" y="292832"/>
            <a:ext cx="6655324" cy="523220"/>
          </a:xfrm>
          <a:prstGeom prst="rect">
            <a:avLst/>
          </a:prstGeom>
          <a:noFill/>
          <a:ln>
            <a:noFill/>
          </a:ln>
        </p:spPr>
        <p:txBody>
          <a:bodyPr wrap="square" rtlCol="0">
            <a:spAutoFit/>
          </a:bodyPr>
          <a:lstStyle/>
          <a:p>
            <a:pPr algn="ctr"/>
            <a:r>
              <a:rPr lang="fr-FR" sz="2800" b="1" dirty="0">
                <a:solidFill>
                  <a:schemeClr val="bg1"/>
                </a:solidFill>
                <a:latin typeface="Exo 2 Medium" panose="00000600000000000000" pitchFamily="50" charset="0"/>
              </a:rPr>
              <a:t>La genèse du groupe éthique régional </a:t>
            </a:r>
          </a:p>
        </p:txBody>
      </p:sp>
      <p:sp>
        <p:nvSpPr>
          <p:cNvPr id="5" name="Espace réservé de la date 4">
            <a:extLst>
              <a:ext uri="{FF2B5EF4-FFF2-40B4-BE49-F238E27FC236}">
                <a16:creationId xmlns:a16="http://schemas.microsoft.com/office/drawing/2014/main" id="{A733FC50-F711-45B6-A5E4-F88A5286BFF3}"/>
              </a:ext>
            </a:extLst>
          </p:cNvPr>
          <p:cNvSpPr>
            <a:spLocks noGrp="1"/>
          </p:cNvSpPr>
          <p:nvPr>
            <p:ph type="dt" sz="half" idx="10"/>
          </p:nvPr>
        </p:nvSpPr>
        <p:spPr/>
        <p:txBody>
          <a:bodyPr/>
          <a:lstStyle/>
          <a:p>
            <a:pPr>
              <a:defRPr/>
            </a:pPr>
            <a:r>
              <a:rPr lang="fr-FR"/>
              <a:t>05/06/2018</a:t>
            </a:r>
          </a:p>
        </p:txBody>
      </p:sp>
      <p:pic>
        <p:nvPicPr>
          <p:cNvPr id="7" name="Image 6">
            <a:extLst>
              <a:ext uri="{FF2B5EF4-FFF2-40B4-BE49-F238E27FC236}">
                <a16:creationId xmlns:a16="http://schemas.microsoft.com/office/drawing/2014/main" id="{8DD8A4CC-B547-497C-8DAC-9A967C0ED84E}"/>
              </a:ext>
            </a:extLst>
          </p:cNvPr>
          <p:cNvPicPr>
            <a:picLocks noChangeAspect="1"/>
          </p:cNvPicPr>
          <p:nvPr/>
        </p:nvPicPr>
        <p:blipFill>
          <a:blip r:embed="rId2"/>
          <a:stretch>
            <a:fillRect/>
          </a:stretch>
        </p:blipFill>
        <p:spPr>
          <a:xfrm>
            <a:off x="7758415" y="6229882"/>
            <a:ext cx="1217462" cy="618062"/>
          </a:xfrm>
          <a:prstGeom prst="rect">
            <a:avLst/>
          </a:prstGeom>
        </p:spPr>
      </p:pic>
      <p:sp>
        <p:nvSpPr>
          <p:cNvPr id="9" name="Espace réservé du pied de page 4">
            <a:extLst>
              <a:ext uri="{FF2B5EF4-FFF2-40B4-BE49-F238E27FC236}">
                <a16:creationId xmlns:a16="http://schemas.microsoft.com/office/drawing/2014/main" id="{4EA288FC-A4C4-4ABD-B4C1-790B070828C7}"/>
              </a:ext>
            </a:extLst>
          </p:cNvPr>
          <p:cNvSpPr txBox="1">
            <a:spLocks/>
          </p:cNvSpPr>
          <p:nvPr/>
        </p:nvSpPr>
        <p:spPr>
          <a:xfrm>
            <a:off x="2490265" y="6356351"/>
            <a:ext cx="4289181" cy="365125"/>
          </a:xfrm>
          <a:prstGeom prst="rect">
            <a:avLst/>
          </a:prstGeom>
        </p:spPr>
        <p:txBody>
          <a:bodyPr vert="horz" lIns="91440" tIns="45720" rIns="91440" bIns="45720" rtlCol="0" anchor="ctr"/>
          <a:lstStyle>
            <a:defPPr>
              <a:defRPr lang="fr-FR"/>
            </a:defPPr>
            <a:lvl1pPr algn="ctr" defTabSz="457200" rtl="0" fontAlgn="base">
              <a:spcBef>
                <a:spcPct val="0"/>
              </a:spcBef>
              <a:spcAft>
                <a:spcPct val="0"/>
              </a:spcAft>
              <a:defRPr sz="900" kern="1200">
                <a:solidFill>
                  <a:schemeClr val="tx1">
                    <a:tint val="75000"/>
                  </a:schemeClr>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defRPr/>
            </a:pPr>
            <a:r>
              <a:rPr lang="fr-FR" dirty="0"/>
              <a:t>Accompagnement, éthique et déontologie dans la protection juridique des majeurs</a:t>
            </a:r>
          </a:p>
          <a:p>
            <a:pPr>
              <a:defRPr/>
            </a:pPr>
            <a:r>
              <a:rPr lang="fr-FR" dirty="0"/>
              <a:t>Colloque EHESP</a:t>
            </a:r>
          </a:p>
        </p:txBody>
      </p:sp>
      <p:sp>
        <p:nvSpPr>
          <p:cNvPr id="3" name="ZoneTexte 2"/>
          <p:cNvSpPr txBox="1"/>
          <p:nvPr/>
        </p:nvSpPr>
        <p:spPr>
          <a:xfrm>
            <a:off x="811530" y="1211580"/>
            <a:ext cx="7646670" cy="4801314"/>
          </a:xfrm>
          <a:prstGeom prst="rect">
            <a:avLst/>
          </a:prstGeom>
          <a:noFill/>
        </p:spPr>
        <p:txBody>
          <a:bodyPr wrap="square" rtlCol="0">
            <a:spAutoFit/>
          </a:bodyPr>
          <a:lstStyle/>
          <a:p>
            <a:r>
              <a:rPr lang="fr-FR" dirty="0"/>
              <a:t>C'était un lundi…. en cours…. L’éthique ? … « </a:t>
            </a:r>
            <a:r>
              <a:rPr lang="fr-FR" dirty="0" err="1"/>
              <a:t>Ethikos</a:t>
            </a:r>
            <a:r>
              <a:rPr lang="fr-FR" dirty="0"/>
              <a:t> » qui concerne les mœurs ou </a:t>
            </a:r>
            <a:r>
              <a:rPr lang="fr-FR" dirty="0" err="1"/>
              <a:t>monTraumatisme</a:t>
            </a:r>
            <a:r>
              <a:rPr lang="fr-FR" dirty="0"/>
              <a:t> </a:t>
            </a:r>
            <a:r>
              <a:rPr lang="fr-FR" dirty="0" err="1"/>
              <a:t>KANTien</a:t>
            </a:r>
            <a:r>
              <a:rPr lang="fr-FR" dirty="0"/>
              <a:t> qui m’a hanté très longtemps… </a:t>
            </a:r>
          </a:p>
          <a:p>
            <a:endParaRPr lang="fr-FR" dirty="0"/>
          </a:p>
          <a:p>
            <a:r>
              <a:rPr lang="fr-FR" i="1" dirty="0"/>
              <a:t>« La détermination immédiate de la volonté par la loi et conscience que j’en ai, c’est ce qui s’appelle le respect de telle sorte que le respect doit être considéré non comme la cause de la loi, mais l’effet de la loi sur le sujet. »</a:t>
            </a:r>
          </a:p>
          <a:p>
            <a:r>
              <a:rPr lang="fr-FR" dirty="0"/>
              <a:t>Fondements de la Métaphysique des mœurs » (KANT)</a:t>
            </a:r>
          </a:p>
          <a:p>
            <a:endParaRPr lang="fr-FR" dirty="0"/>
          </a:p>
          <a:p>
            <a:r>
              <a:rPr lang="fr-FR" dirty="0"/>
              <a:t>En 2011, des conditions favorables pour la création d’un groupe éthique:</a:t>
            </a:r>
          </a:p>
          <a:p>
            <a:endParaRPr lang="fr-FR" dirty="0"/>
          </a:p>
          <a:p>
            <a:pPr marL="342900" indent="-342900">
              <a:buFont typeface="+mj-lt"/>
              <a:buAutoNum type="arabicPeriod"/>
            </a:pPr>
            <a:r>
              <a:rPr lang="fr-FR" dirty="0"/>
              <a:t>Un </a:t>
            </a:r>
            <a:r>
              <a:rPr lang="fr-FR" u="sng" dirty="0"/>
              <a:t>schéma régional MJPM 1</a:t>
            </a:r>
            <a:r>
              <a:rPr lang="fr-FR" u="sng" baseline="30000" dirty="0"/>
              <a:t>ère</a:t>
            </a:r>
            <a:r>
              <a:rPr lang="fr-FR" u="sng" dirty="0"/>
              <a:t> génération </a:t>
            </a:r>
            <a:r>
              <a:rPr lang="fr-FR" dirty="0"/>
              <a:t>qui a laissé une grande liberté de co-construction pour ses acteurs (Cohésion Sociale, justice, MJPM…)</a:t>
            </a:r>
          </a:p>
          <a:p>
            <a:pPr marL="342900" indent="-342900">
              <a:buFont typeface="+mj-lt"/>
              <a:buAutoNum type="arabicPeriod"/>
            </a:pPr>
            <a:r>
              <a:rPr lang="fr-FR" dirty="0"/>
              <a:t>Des </a:t>
            </a:r>
            <a:r>
              <a:rPr lang="fr-FR" u="sng" dirty="0"/>
              <a:t>personnes fédératrices et militantes </a:t>
            </a:r>
            <a:r>
              <a:rPr lang="fr-FR" dirty="0"/>
              <a:t>pour faire toujours plus et innover: </a:t>
            </a:r>
          </a:p>
          <a:p>
            <a:pPr algn="ctr"/>
            <a:r>
              <a:rPr lang="fr-FR" dirty="0"/>
              <a:t>3 fondateurs: </a:t>
            </a:r>
            <a:r>
              <a:rPr lang="fr-FR" i="1" dirty="0"/>
              <a:t>« une maman et 2 papas »</a:t>
            </a:r>
            <a:r>
              <a:rPr lang="fr-FR" dirty="0"/>
              <a:t>:  </a:t>
            </a:r>
          </a:p>
          <a:p>
            <a:pPr marL="285750" indent="-285750">
              <a:buFont typeface="Arial" panose="020B0604020202020204" pitchFamily="34" charset="0"/>
              <a:buChar char="•"/>
            </a:pPr>
            <a:r>
              <a:rPr lang="fr-FR" b="1" dirty="0"/>
              <a:t>Mireille PRESTINI</a:t>
            </a:r>
            <a:r>
              <a:rPr lang="fr-FR" dirty="0"/>
              <a:t>, directrice du CREAI</a:t>
            </a:r>
          </a:p>
          <a:p>
            <a:pPr marL="285750" indent="-285750">
              <a:buFont typeface="Arial" panose="020B0604020202020204" pitchFamily="34" charset="0"/>
              <a:buChar char="•"/>
            </a:pPr>
            <a:r>
              <a:rPr lang="fr-FR" b="1" dirty="0"/>
              <a:t>Thierry VERHEYDE</a:t>
            </a:r>
            <a:r>
              <a:rPr lang="fr-FR" dirty="0"/>
              <a:t>, magistrat délégué à la cour d’appel de Douai</a:t>
            </a:r>
          </a:p>
          <a:p>
            <a:pPr marL="285750" indent="-285750">
              <a:buFont typeface="Arial" panose="020B0604020202020204" pitchFamily="34" charset="0"/>
              <a:buChar char="•"/>
            </a:pPr>
            <a:r>
              <a:rPr lang="fr-FR" b="1" dirty="0"/>
              <a:t>Julien KOUNOWSKI</a:t>
            </a:r>
            <a:r>
              <a:rPr lang="fr-FR" dirty="0"/>
              <a:t>, inspecteur de l’action sanitaire et sociale, DRJSCS NPDC</a:t>
            </a:r>
          </a:p>
        </p:txBody>
      </p:sp>
    </p:spTree>
    <p:extLst>
      <p:ext uri="{BB962C8B-B14F-4D97-AF65-F5344CB8AC3E}">
        <p14:creationId xmlns:p14="http://schemas.microsoft.com/office/powerpoint/2010/main" val="3670535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Effect transition="in" filter="barn(inVertical)">
                                      <p:cBhvr>
                                        <p:cTn id="15" dur="500"/>
                                        <p:tgtEl>
                                          <p:spTgt spid="3">
                                            <p:txEl>
                                              <p:pRg st="5" end="5"/>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
                                            <p:txEl>
                                              <p:pRg st="7" end="7"/>
                                            </p:txEl>
                                          </p:spTgt>
                                        </p:tgtEl>
                                        <p:attrNameLst>
                                          <p:attrName>style.visibility</p:attrName>
                                        </p:attrNameLst>
                                      </p:cBhvr>
                                      <p:to>
                                        <p:strVal val="visible"/>
                                      </p:to>
                                    </p:set>
                                    <p:animEffect transition="in" filter="wipe(up)">
                                      <p:cBhvr>
                                        <p:cTn id="20" dur="500"/>
                                        <p:tgtEl>
                                          <p:spTgt spid="3">
                                            <p:txEl>
                                              <p:pRg st="7" end="7"/>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Effect transition="in" filter="fade">
                                      <p:cBhvr>
                                        <p:cTn id="25" dur="500"/>
                                        <p:tgtEl>
                                          <p:spTgt spid="3">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Effect transition="in" filter="fade">
                                      <p:cBhvr>
                                        <p:cTn id="28" dur="500"/>
                                        <p:tgtEl>
                                          <p:spTgt spid="3">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Effect transition="in" filter="fade">
                                      <p:cBhvr>
                                        <p:cTn id="31" dur="500"/>
                                        <p:tgtEl>
                                          <p:spTgt spid="3">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3">
                                            <p:txEl>
                                              <p:pRg st="11" end="11"/>
                                            </p:txEl>
                                          </p:spTgt>
                                        </p:tgtEl>
                                        <p:attrNameLst>
                                          <p:attrName>style.visibility</p:attrName>
                                        </p:attrNameLst>
                                      </p:cBhvr>
                                      <p:to>
                                        <p:strVal val="visible"/>
                                      </p:to>
                                    </p:set>
                                    <p:animEffect transition="in" filter="fade">
                                      <p:cBhvr>
                                        <p:cTn id="34" dur="500"/>
                                        <p:tgtEl>
                                          <p:spTgt spid="3">
                                            <p:txEl>
                                              <p:pRg st="11" end="11"/>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59B69E7-2E2A-40E3-9200-15955B9822F8}"/>
              </a:ext>
            </a:extLst>
          </p:cNvPr>
          <p:cNvSpPr txBox="1"/>
          <p:nvPr/>
        </p:nvSpPr>
        <p:spPr>
          <a:xfrm>
            <a:off x="642704" y="519740"/>
            <a:ext cx="8248073" cy="400110"/>
          </a:xfrm>
          <a:prstGeom prst="rect">
            <a:avLst/>
          </a:prstGeom>
          <a:noFill/>
        </p:spPr>
        <p:txBody>
          <a:bodyPr wrap="square" rtlCol="0">
            <a:spAutoFit/>
          </a:bodyPr>
          <a:lstStyle/>
          <a:p>
            <a:pPr algn="ctr"/>
            <a:r>
              <a:rPr lang="fr-FR" sz="2000" b="1" dirty="0">
                <a:latin typeface="Exo 2 Medium" panose="00000600000000000000" pitchFamily="50" charset="0"/>
              </a:rPr>
              <a:t>Une gestation en 2011 et un accouchement 2012</a:t>
            </a:r>
          </a:p>
        </p:txBody>
      </p:sp>
      <p:sp>
        <p:nvSpPr>
          <p:cNvPr id="5" name="Espace réservé de la date 4">
            <a:extLst>
              <a:ext uri="{FF2B5EF4-FFF2-40B4-BE49-F238E27FC236}">
                <a16:creationId xmlns:a16="http://schemas.microsoft.com/office/drawing/2014/main" id="{A733FC50-F711-45B6-A5E4-F88A5286BFF3}"/>
              </a:ext>
            </a:extLst>
          </p:cNvPr>
          <p:cNvSpPr>
            <a:spLocks noGrp="1"/>
          </p:cNvSpPr>
          <p:nvPr>
            <p:ph type="dt" sz="half" idx="10"/>
          </p:nvPr>
        </p:nvSpPr>
        <p:spPr/>
        <p:txBody>
          <a:bodyPr/>
          <a:lstStyle/>
          <a:p>
            <a:pPr>
              <a:defRPr/>
            </a:pPr>
            <a:r>
              <a:rPr lang="fr-FR"/>
              <a:t>05/06/2018</a:t>
            </a:r>
          </a:p>
        </p:txBody>
      </p:sp>
      <p:pic>
        <p:nvPicPr>
          <p:cNvPr id="7" name="Image 6">
            <a:extLst>
              <a:ext uri="{FF2B5EF4-FFF2-40B4-BE49-F238E27FC236}">
                <a16:creationId xmlns:a16="http://schemas.microsoft.com/office/drawing/2014/main" id="{8DD8A4CC-B547-497C-8DAC-9A967C0ED84E}"/>
              </a:ext>
            </a:extLst>
          </p:cNvPr>
          <p:cNvPicPr>
            <a:picLocks noChangeAspect="1"/>
          </p:cNvPicPr>
          <p:nvPr/>
        </p:nvPicPr>
        <p:blipFill>
          <a:blip r:embed="rId2"/>
          <a:stretch>
            <a:fillRect/>
          </a:stretch>
        </p:blipFill>
        <p:spPr>
          <a:xfrm>
            <a:off x="7758415" y="6229882"/>
            <a:ext cx="1217462" cy="618062"/>
          </a:xfrm>
          <a:prstGeom prst="rect">
            <a:avLst/>
          </a:prstGeom>
        </p:spPr>
      </p:pic>
      <p:sp>
        <p:nvSpPr>
          <p:cNvPr id="6" name="Espace réservé du pied de page 4">
            <a:extLst>
              <a:ext uri="{FF2B5EF4-FFF2-40B4-BE49-F238E27FC236}">
                <a16:creationId xmlns:a16="http://schemas.microsoft.com/office/drawing/2014/main" id="{63EF71C6-1530-4495-A22C-433D564664FC}"/>
              </a:ext>
            </a:extLst>
          </p:cNvPr>
          <p:cNvSpPr txBox="1">
            <a:spLocks/>
          </p:cNvSpPr>
          <p:nvPr/>
        </p:nvSpPr>
        <p:spPr>
          <a:xfrm>
            <a:off x="2490265" y="6356351"/>
            <a:ext cx="4289181" cy="365125"/>
          </a:xfrm>
          <a:prstGeom prst="rect">
            <a:avLst/>
          </a:prstGeom>
        </p:spPr>
        <p:txBody>
          <a:bodyPr vert="horz" lIns="91440" tIns="45720" rIns="91440" bIns="45720" rtlCol="0" anchor="ctr"/>
          <a:lstStyle>
            <a:defPPr>
              <a:defRPr lang="fr-FR"/>
            </a:defPPr>
            <a:lvl1pPr algn="ctr" defTabSz="457200" rtl="0" fontAlgn="base">
              <a:spcBef>
                <a:spcPct val="0"/>
              </a:spcBef>
              <a:spcAft>
                <a:spcPct val="0"/>
              </a:spcAft>
              <a:defRPr sz="900" kern="1200">
                <a:solidFill>
                  <a:schemeClr val="tx1">
                    <a:tint val="75000"/>
                  </a:schemeClr>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defRPr/>
            </a:pPr>
            <a:r>
              <a:rPr lang="fr-FR" dirty="0"/>
              <a:t>Accompagnement, éthique et déontologie dans la protection juridique des majeurs</a:t>
            </a:r>
          </a:p>
          <a:p>
            <a:pPr>
              <a:defRPr/>
            </a:pPr>
            <a:r>
              <a:rPr lang="fr-FR" dirty="0"/>
              <a:t>Colloque EHESP</a:t>
            </a:r>
          </a:p>
        </p:txBody>
      </p:sp>
      <p:sp>
        <p:nvSpPr>
          <p:cNvPr id="3" name="Rectangle 2"/>
          <p:cNvSpPr/>
          <p:nvPr/>
        </p:nvSpPr>
        <p:spPr>
          <a:xfrm>
            <a:off x="642703" y="1165860"/>
            <a:ext cx="8248073" cy="5262979"/>
          </a:xfrm>
          <a:prstGeom prst="rect">
            <a:avLst/>
          </a:prstGeom>
        </p:spPr>
        <p:txBody>
          <a:bodyPr wrap="square">
            <a:spAutoFit/>
          </a:bodyPr>
          <a:lstStyle/>
          <a:p>
            <a:pPr marL="285750" indent="-285750">
              <a:buFontTx/>
              <a:buChar char="-"/>
            </a:pPr>
            <a:r>
              <a:rPr lang="fr-FR" sz="1600" dirty="0"/>
              <a:t>19 juillet 2011 : premiers échanges concret et prototypage du concept jusqu’à la fin 2011 </a:t>
            </a:r>
          </a:p>
          <a:p>
            <a:pPr marL="285750" indent="-285750">
              <a:buFontTx/>
              <a:buChar char="-"/>
            </a:pPr>
            <a:r>
              <a:rPr lang="fr-FR" sz="1600" dirty="0"/>
              <a:t>Puis, 1</a:t>
            </a:r>
            <a:r>
              <a:rPr lang="fr-FR" sz="1600" baseline="30000" dirty="0"/>
              <a:t>ère</a:t>
            </a:r>
            <a:r>
              <a:rPr lang="fr-FR" sz="1600" dirty="0"/>
              <a:t> réunion de finalisation du group éthique et désignation de ses membres le </a:t>
            </a:r>
            <a:r>
              <a:rPr lang="fr-FR" sz="1600" b="1" dirty="0"/>
              <a:t>16 janvier 2012 : fondation avec l’ensemble des acteurs </a:t>
            </a:r>
            <a:r>
              <a:rPr lang="fr-FR" sz="1600" dirty="0"/>
              <a:t> </a:t>
            </a:r>
          </a:p>
          <a:p>
            <a:pPr marL="285750" indent="-285750">
              <a:buFontTx/>
              <a:buChar char="-"/>
            </a:pPr>
            <a:r>
              <a:rPr lang="fr-FR" sz="1600" dirty="0"/>
              <a:t>1</a:t>
            </a:r>
            <a:r>
              <a:rPr lang="fr-FR" sz="1600" baseline="30000" dirty="0"/>
              <a:t>ère</a:t>
            </a:r>
            <a:r>
              <a:rPr lang="fr-FR" sz="1600" dirty="0"/>
              <a:t> session de travail le 20 mars puis le 1</a:t>
            </a:r>
            <a:r>
              <a:rPr lang="fr-FR" sz="1600" baseline="30000" dirty="0"/>
              <a:t>er</a:t>
            </a:r>
            <a:r>
              <a:rPr lang="fr-FR" sz="1600" dirty="0"/>
              <a:t> juin dans sa « forme structurée » pour la situation à froid «</a:t>
            </a:r>
            <a:r>
              <a:rPr lang="fr-FR" sz="1600" i="1" dirty="0"/>
              <a:t> Une situation proposée par Mr VERHEYDE et Mme PECQUEUR à propos d’une situation posant de façon éthique la question de l’autorisation de mariage » </a:t>
            </a:r>
          </a:p>
          <a:p>
            <a:r>
              <a:rPr lang="fr-FR" sz="1600" dirty="0"/>
              <a:t> </a:t>
            </a:r>
          </a:p>
          <a:p>
            <a:r>
              <a:rPr lang="fr-FR" sz="1600" b="1" dirty="0"/>
              <a:t>Le groupe éthique s’est donné comme finalité:</a:t>
            </a:r>
          </a:p>
          <a:p>
            <a:pPr marL="285750" indent="-285750">
              <a:buFont typeface="Wingdings" panose="05000000000000000000" pitchFamily="2" charset="2"/>
              <a:buChar char="Ø"/>
            </a:pPr>
            <a:r>
              <a:rPr lang="fr-FR" sz="1600" dirty="0"/>
              <a:t>Permettre à partir de l’analyse de situations concrètes </a:t>
            </a:r>
            <a:r>
              <a:rPr lang="fr-FR" sz="1600" u="sng" dirty="0"/>
              <a:t>amenées par les professionnels </a:t>
            </a:r>
            <a:r>
              <a:rPr lang="fr-FR" sz="1600" dirty="0"/>
              <a:t>(magistrats, institutions, mandataires associatifs, personnes physiques ou préposés) pour lesquelles une décision a été prise (</a:t>
            </a:r>
            <a:r>
              <a:rPr lang="fr-FR" sz="1600" b="1" dirty="0"/>
              <a:t>situation à froid</a:t>
            </a:r>
            <a:r>
              <a:rPr lang="fr-FR" sz="1600" dirty="0"/>
              <a:t>) de mener  des réflexions d’ordre éthique c'est-à-dire :</a:t>
            </a:r>
          </a:p>
          <a:p>
            <a:pPr marL="742950" lvl="1" indent="-285750">
              <a:buFont typeface="Wingdings" panose="05000000000000000000" pitchFamily="2" charset="2"/>
              <a:buChar char="ü"/>
            </a:pPr>
            <a:r>
              <a:rPr lang="fr-FR" sz="1600" dirty="0"/>
              <a:t>De chercher les éléments, les repères qui peuvent aider à une prise de  décision,</a:t>
            </a:r>
          </a:p>
          <a:p>
            <a:pPr marL="742950" lvl="1" indent="-285750">
              <a:buFont typeface="Wingdings" panose="05000000000000000000" pitchFamily="2" charset="2"/>
              <a:buChar char="ü"/>
            </a:pPr>
            <a:r>
              <a:rPr lang="fr-FR" sz="1600" dirty="0"/>
              <a:t>Repérer les différents principes qui agissent dans la situation et qui peuvent s’opposer (tension éthique),</a:t>
            </a:r>
          </a:p>
          <a:p>
            <a:pPr marL="742950" lvl="1" indent="-285750">
              <a:buFont typeface="Wingdings" panose="05000000000000000000" pitchFamily="2" charset="2"/>
              <a:buChar char="ü"/>
            </a:pPr>
            <a:r>
              <a:rPr lang="fr-FR" sz="1600" dirty="0"/>
              <a:t>Voir et comprendre les éléments de contexte qui sont à prendre en compte. </a:t>
            </a:r>
          </a:p>
          <a:p>
            <a:pPr marL="742950" lvl="1" indent="-285750">
              <a:buFont typeface="Wingdings" panose="05000000000000000000" pitchFamily="2" charset="2"/>
              <a:buChar char="ü"/>
            </a:pPr>
            <a:endParaRPr lang="fr-FR" sz="1600" dirty="0"/>
          </a:p>
          <a:p>
            <a:pPr marL="285750" indent="-285750">
              <a:buFont typeface="Wingdings" panose="05000000000000000000" pitchFamily="2" charset="2"/>
              <a:buChar char="Ø"/>
            </a:pPr>
            <a:r>
              <a:rPr lang="fr-FR" sz="1600" dirty="0"/>
              <a:t>Un groupe transdisciplinaire en toute horizontalité: magistrats, CS, médecins liste parquet (psy, gériatre), MJPM, universitaires, CREAI…</a:t>
            </a:r>
          </a:p>
          <a:p>
            <a:pPr marL="742950" lvl="1" indent="-285750">
              <a:buFont typeface="Wingdings" panose="05000000000000000000" pitchFamily="2" charset="2"/>
              <a:buChar char="ü"/>
            </a:pPr>
            <a:r>
              <a:rPr lang="fr-FR" sz="1600" dirty="0"/>
              <a:t>Et ça « a matché » tout de suite mais la route fut longue pour passer de l’oral au graal de l’écrit communicable !</a:t>
            </a:r>
          </a:p>
        </p:txBody>
      </p:sp>
    </p:spTree>
    <p:extLst>
      <p:ext uri="{BB962C8B-B14F-4D97-AF65-F5344CB8AC3E}">
        <p14:creationId xmlns:p14="http://schemas.microsoft.com/office/powerpoint/2010/main" val="28383377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1" dur="500"/>
                                        <p:tgtEl>
                                          <p:spTgt spid="3">
                                            <p:txEl>
                                              <p:pRg st="4" end="4"/>
                                            </p:txEl>
                                          </p:spTgt>
                                        </p:tgtEl>
                                      </p:cBhvr>
                                    </p:animEffect>
                                  </p:childTnLst>
                                </p:cTn>
                              </p:par>
                              <p:par>
                                <p:cTn id="22" presetID="53" presetClass="entr" presetSubtype="16" fill="hold"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 calcmode="lin" valueType="num">
                                      <p:cBhvr>
                                        <p:cTn id="24"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26" dur="500"/>
                                        <p:tgtEl>
                                          <p:spTgt spid="3">
                                            <p:txEl>
                                              <p:pRg st="5" end="5"/>
                                            </p:txEl>
                                          </p:spTgt>
                                        </p:tgtEl>
                                      </p:cBhvr>
                                    </p:animEffect>
                                  </p:childTnLst>
                                </p:cTn>
                              </p:par>
                              <p:par>
                                <p:cTn id="27" presetID="53" presetClass="entr" presetSubtype="16"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p:cTn id="2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1" dur="500"/>
                                        <p:tgtEl>
                                          <p:spTgt spid="3">
                                            <p:txEl>
                                              <p:pRg st="6" end="6"/>
                                            </p:txEl>
                                          </p:spTgt>
                                        </p:tgtEl>
                                      </p:cBhvr>
                                    </p:animEffect>
                                  </p:childTnLst>
                                </p:cTn>
                              </p:par>
                              <p:par>
                                <p:cTn id="32" presetID="53" presetClass="entr" presetSubtype="16" fill="hold" nodeType="with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calcmode="lin" valueType="num">
                                      <p:cBhvr>
                                        <p:cTn id="34"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5"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6" dur="500"/>
                                        <p:tgtEl>
                                          <p:spTgt spid="3">
                                            <p:txEl>
                                              <p:pRg st="7" end="7"/>
                                            </p:txEl>
                                          </p:spTgt>
                                        </p:tgtEl>
                                      </p:cBhvr>
                                    </p:animEffect>
                                  </p:childTnLst>
                                </p:cTn>
                              </p:par>
                              <p:par>
                                <p:cTn id="37" presetID="53" presetClass="entr" presetSubtype="16"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p:cTn id="39"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0"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1" dur="500"/>
                                        <p:tgtEl>
                                          <p:spTgt spid="3">
                                            <p:txEl>
                                              <p:pRg st="8" end="8"/>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nodeType="click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nodeType="clickEffect">
                                  <p:stCondLst>
                                    <p:cond delay="0"/>
                                  </p:stCondLst>
                                  <p:childTnLst>
                                    <p:set>
                                      <p:cBhvr>
                                        <p:cTn id="49"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7845" y="2709862"/>
            <a:ext cx="5724525" cy="20097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690" y="1108709"/>
            <a:ext cx="7947660" cy="55349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re 1"/>
          <p:cNvSpPr>
            <a:spLocks noGrp="1"/>
          </p:cNvSpPr>
          <p:nvPr>
            <p:ph type="title"/>
          </p:nvPr>
        </p:nvSpPr>
        <p:spPr>
          <a:xfrm>
            <a:off x="628650" y="365126"/>
            <a:ext cx="7886700" cy="743583"/>
          </a:xfrm>
        </p:spPr>
        <p:txBody>
          <a:bodyPr>
            <a:normAutofit/>
          </a:bodyPr>
          <a:lstStyle/>
          <a:p>
            <a:r>
              <a:rPr lang="fr-FR" sz="1800" b="1" dirty="0">
                <a:latin typeface="+mn-lt"/>
              </a:rPr>
              <a:t>Et une volonté d’essaimer ensuite et changer d’échelle : rapport CNB « droit et éthique de la protection de personnes » - Mars 2015</a:t>
            </a:r>
          </a:p>
        </p:txBody>
      </p:sp>
      <p:sp>
        <p:nvSpPr>
          <p:cNvPr id="4" name="Espace réservé de la date 3"/>
          <p:cNvSpPr>
            <a:spLocks noGrp="1"/>
          </p:cNvSpPr>
          <p:nvPr>
            <p:ph type="dt" sz="half" idx="10"/>
          </p:nvPr>
        </p:nvSpPr>
        <p:spPr/>
        <p:txBody>
          <a:bodyPr/>
          <a:lstStyle/>
          <a:p>
            <a:pPr>
              <a:defRPr/>
            </a:pPr>
            <a:r>
              <a:rPr lang="fr-FR"/>
              <a:t>05/06/2018</a:t>
            </a:r>
          </a:p>
        </p:txBody>
      </p:sp>
      <p:sp>
        <p:nvSpPr>
          <p:cNvPr id="5" name="Espace réservé du pied de page 4"/>
          <p:cNvSpPr>
            <a:spLocks noGrp="1"/>
          </p:cNvSpPr>
          <p:nvPr>
            <p:ph type="ftr" sz="quarter" idx="11"/>
          </p:nvPr>
        </p:nvSpPr>
        <p:spPr/>
        <p:txBody>
          <a:bodyPr/>
          <a:lstStyle/>
          <a:p>
            <a:pPr>
              <a:defRPr/>
            </a:pPr>
            <a:r>
              <a:rPr lang="fr-FR"/>
              <a:t>Protection juridique des majeurs Hauts-de-France</a:t>
            </a:r>
          </a:p>
        </p:txBody>
      </p:sp>
      <p:sp>
        <p:nvSpPr>
          <p:cNvPr id="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Tree>
    <p:extLst>
      <p:ext uri="{BB962C8B-B14F-4D97-AF65-F5344CB8AC3E}">
        <p14:creationId xmlns:p14="http://schemas.microsoft.com/office/powerpoint/2010/main" val="9970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randombar(horizontal)">
                                      <p:cBhvr>
                                        <p:cTn id="7" dur="500"/>
                                        <p:tgtEl>
                                          <p:spTgt spid="102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032"/>
                                        </p:tgtEl>
                                        <p:attrNameLst>
                                          <p:attrName>style.visibility</p:attrName>
                                        </p:attrNameLst>
                                      </p:cBhvr>
                                      <p:to>
                                        <p:strVal val="visible"/>
                                      </p:to>
                                    </p:set>
                                    <p:animEffect transition="in" filter="barn(inVertical)">
                                      <p:cBhvr>
                                        <p:cTn id="12" dur="500"/>
                                        <p:tgtEl>
                                          <p:spTgt spid="10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5B52B149-04D8-4E8D-A796-5912086CFBA9}"/>
              </a:ext>
            </a:extLst>
          </p:cNvPr>
          <p:cNvSpPr/>
          <p:nvPr/>
        </p:nvSpPr>
        <p:spPr>
          <a:xfrm>
            <a:off x="0" y="0"/>
            <a:ext cx="9144000" cy="1112363"/>
          </a:xfrm>
          <a:prstGeom prst="rect">
            <a:avLst/>
          </a:prstGeom>
          <a:solidFill>
            <a:srgbClr val="F9AF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ZoneTexte 1">
            <a:extLst>
              <a:ext uri="{FF2B5EF4-FFF2-40B4-BE49-F238E27FC236}">
                <a16:creationId xmlns:a16="http://schemas.microsoft.com/office/drawing/2014/main" id="{E59B69E7-2E2A-40E3-9200-15955B9822F8}"/>
              </a:ext>
            </a:extLst>
          </p:cNvPr>
          <p:cNvSpPr txBox="1"/>
          <p:nvPr/>
        </p:nvSpPr>
        <p:spPr>
          <a:xfrm>
            <a:off x="146995" y="79127"/>
            <a:ext cx="8796768" cy="954107"/>
          </a:xfrm>
          <a:prstGeom prst="rect">
            <a:avLst/>
          </a:prstGeom>
          <a:noFill/>
        </p:spPr>
        <p:txBody>
          <a:bodyPr wrap="square" rtlCol="0">
            <a:spAutoFit/>
          </a:bodyPr>
          <a:lstStyle/>
          <a:p>
            <a:r>
              <a:rPr lang="fr-FR" sz="2800" b="1" dirty="0">
                <a:solidFill>
                  <a:schemeClr val="bg1"/>
                </a:solidFill>
                <a:latin typeface="Exo 2 Medium" panose="00000600000000000000" pitchFamily="50" charset="0"/>
              </a:rPr>
              <a:t>Dans quel cadre administratif </a:t>
            </a:r>
          </a:p>
          <a:p>
            <a:r>
              <a:rPr lang="fr-FR" sz="2800" b="1" dirty="0">
                <a:solidFill>
                  <a:schemeClr val="bg1"/>
                </a:solidFill>
                <a:latin typeface="Exo 2 Medium" panose="00000600000000000000" pitchFamily="50" charset="0"/>
              </a:rPr>
              <a:t>s’inscrit le groupe régional de réflexion éthique ?</a:t>
            </a:r>
          </a:p>
        </p:txBody>
      </p:sp>
      <p:sp>
        <p:nvSpPr>
          <p:cNvPr id="5" name="Espace réservé de la date 4">
            <a:extLst>
              <a:ext uri="{FF2B5EF4-FFF2-40B4-BE49-F238E27FC236}">
                <a16:creationId xmlns:a16="http://schemas.microsoft.com/office/drawing/2014/main" id="{A733FC50-F711-45B6-A5E4-F88A5286BFF3}"/>
              </a:ext>
            </a:extLst>
          </p:cNvPr>
          <p:cNvSpPr>
            <a:spLocks noGrp="1"/>
          </p:cNvSpPr>
          <p:nvPr>
            <p:ph type="dt" sz="half" idx="10"/>
          </p:nvPr>
        </p:nvSpPr>
        <p:spPr/>
        <p:txBody>
          <a:bodyPr/>
          <a:lstStyle/>
          <a:p>
            <a:pPr>
              <a:defRPr/>
            </a:pPr>
            <a:r>
              <a:rPr lang="fr-FR"/>
              <a:t>05/06/2018</a:t>
            </a:r>
          </a:p>
        </p:txBody>
      </p:sp>
      <p:pic>
        <p:nvPicPr>
          <p:cNvPr id="7" name="Image 6">
            <a:extLst>
              <a:ext uri="{FF2B5EF4-FFF2-40B4-BE49-F238E27FC236}">
                <a16:creationId xmlns:a16="http://schemas.microsoft.com/office/drawing/2014/main" id="{8DD8A4CC-B547-497C-8DAC-9A967C0ED84E}"/>
              </a:ext>
            </a:extLst>
          </p:cNvPr>
          <p:cNvPicPr>
            <a:picLocks noChangeAspect="1"/>
          </p:cNvPicPr>
          <p:nvPr/>
        </p:nvPicPr>
        <p:blipFill>
          <a:blip r:embed="rId2"/>
          <a:stretch>
            <a:fillRect/>
          </a:stretch>
        </p:blipFill>
        <p:spPr>
          <a:xfrm>
            <a:off x="7758415" y="6229882"/>
            <a:ext cx="1217462" cy="618062"/>
          </a:xfrm>
          <a:prstGeom prst="rect">
            <a:avLst/>
          </a:prstGeom>
        </p:spPr>
      </p:pic>
      <p:sp>
        <p:nvSpPr>
          <p:cNvPr id="9" name="Espace réservé du pied de page 4">
            <a:extLst>
              <a:ext uri="{FF2B5EF4-FFF2-40B4-BE49-F238E27FC236}">
                <a16:creationId xmlns:a16="http://schemas.microsoft.com/office/drawing/2014/main" id="{4EA288FC-A4C4-4ABD-B4C1-790B070828C7}"/>
              </a:ext>
            </a:extLst>
          </p:cNvPr>
          <p:cNvSpPr txBox="1">
            <a:spLocks/>
          </p:cNvSpPr>
          <p:nvPr/>
        </p:nvSpPr>
        <p:spPr>
          <a:xfrm>
            <a:off x="2490265" y="6356351"/>
            <a:ext cx="4289181" cy="365125"/>
          </a:xfrm>
          <a:prstGeom prst="rect">
            <a:avLst/>
          </a:prstGeom>
        </p:spPr>
        <p:txBody>
          <a:bodyPr vert="horz" lIns="91440" tIns="45720" rIns="91440" bIns="45720" rtlCol="0" anchor="ctr"/>
          <a:lstStyle>
            <a:defPPr>
              <a:defRPr lang="fr-FR"/>
            </a:defPPr>
            <a:lvl1pPr algn="ctr" defTabSz="457200" rtl="0" fontAlgn="base">
              <a:spcBef>
                <a:spcPct val="0"/>
              </a:spcBef>
              <a:spcAft>
                <a:spcPct val="0"/>
              </a:spcAft>
              <a:defRPr sz="900" kern="1200">
                <a:solidFill>
                  <a:schemeClr val="tx1">
                    <a:tint val="75000"/>
                  </a:schemeClr>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defRPr/>
            </a:pPr>
            <a:r>
              <a:rPr lang="fr-FR" dirty="0"/>
              <a:t>Accompagnement, éthique et déontologie dans la protection juridique des majeurs</a:t>
            </a:r>
          </a:p>
          <a:p>
            <a:pPr>
              <a:defRPr/>
            </a:pPr>
            <a:r>
              <a:rPr lang="fr-FR" dirty="0"/>
              <a:t>Colloque EHESP</a:t>
            </a:r>
          </a:p>
        </p:txBody>
      </p:sp>
      <p:sp>
        <p:nvSpPr>
          <p:cNvPr id="3" name="Rectangle 2"/>
          <p:cNvSpPr/>
          <p:nvPr/>
        </p:nvSpPr>
        <p:spPr>
          <a:xfrm>
            <a:off x="400050" y="1468841"/>
            <a:ext cx="8290658" cy="4278094"/>
          </a:xfrm>
          <a:prstGeom prst="rect">
            <a:avLst/>
          </a:prstGeom>
        </p:spPr>
        <p:txBody>
          <a:bodyPr wrap="square">
            <a:spAutoFit/>
          </a:bodyPr>
          <a:lstStyle/>
          <a:p>
            <a:pPr algn="just"/>
            <a:r>
              <a:rPr lang="fr-FR" sz="1600" dirty="0"/>
              <a:t>En application de la loi du 5 mars 2007, les services de l’Etat rédigent et mettent en œuvre, avec l’ensemble des acteurs de la protection juridique des majeurs, le schéma régional des MJPM et DPF (outil de concertation, de coordination et d’aide à la décision).</a:t>
            </a:r>
          </a:p>
          <a:p>
            <a:pPr algn="just"/>
            <a:endParaRPr lang="fr-FR" sz="1600" dirty="0"/>
          </a:p>
          <a:p>
            <a:pPr algn="just"/>
            <a:r>
              <a:rPr lang="fr-FR" sz="1600" dirty="0"/>
              <a:t>La mise en œuvre du groupe régional de réflexion éthique du Nord – Pas-de-Calais est une déclinaison des objectifs fixés, à titre expérimental, dans le 1</a:t>
            </a:r>
            <a:r>
              <a:rPr lang="fr-FR" sz="1600" baseline="30000" dirty="0"/>
              <a:t>e</a:t>
            </a:r>
            <a:r>
              <a:rPr lang="fr-FR" sz="1600" dirty="0"/>
              <a:t> schéma régional des MJPM 2010 – 2015 et confirmée dans le second schéma 2015 – 2020.</a:t>
            </a:r>
          </a:p>
          <a:p>
            <a:pPr algn="just"/>
            <a:endParaRPr lang="fr-FR" sz="1600" dirty="0"/>
          </a:p>
          <a:p>
            <a:pPr algn="just"/>
            <a:r>
              <a:rPr lang="fr-FR" sz="1600" dirty="0"/>
              <a:t>L’objectif de cette instance est de proposer</a:t>
            </a:r>
            <a:r>
              <a:rPr lang="fr-BE" sz="1600" dirty="0"/>
              <a:t> des éléments de prise en compte sur les thématiques retenues, pour améliorer la qualité de la prise en charge de la personne protégée, au vu des situations rencontrées par les professionnels (MJPM, magistrats, médecins experts)</a:t>
            </a:r>
            <a:r>
              <a:rPr lang="fr-FR" sz="1600" dirty="0"/>
              <a:t>.</a:t>
            </a:r>
          </a:p>
          <a:p>
            <a:pPr algn="just"/>
            <a:endParaRPr lang="fr-FR" sz="1600" dirty="0"/>
          </a:p>
          <a:p>
            <a:pPr algn="just"/>
            <a:r>
              <a:rPr lang="fr-FR" sz="1600" dirty="0"/>
              <a:t>La participation des agents de la cohésion sociale au sein de cette instance :</a:t>
            </a:r>
          </a:p>
          <a:p>
            <a:pPr marL="742950" lvl="1" indent="-285750" algn="just">
              <a:buFont typeface="Arial" panose="020B0604020202020204" pitchFamily="34" charset="0"/>
              <a:buChar char="•"/>
            </a:pPr>
            <a:r>
              <a:rPr lang="fr-FR" sz="1600" dirty="0"/>
              <a:t>Écouter les témoignages des professionnels de terrain,</a:t>
            </a:r>
          </a:p>
          <a:p>
            <a:pPr marL="742950" lvl="1" indent="-285750" algn="just">
              <a:buFont typeface="Arial" panose="020B0604020202020204" pitchFamily="34" charset="0"/>
              <a:buChar char="•"/>
            </a:pPr>
            <a:r>
              <a:rPr lang="fr-FR" sz="1600" dirty="0"/>
              <a:t>Connaître leur métier, partager leur quotidien, et les situations soulevant des questions éthiques,</a:t>
            </a:r>
          </a:p>
          <a:p>
            <a:pPr marL="742950" lvl="1" indent="-285750" algn="just">
              <a:buFont typeface="Arial" panose="020B0604020202020204" pitchFamily="34" charset="0"/>
              <a:buChar char="•"/>
            </a:pPr>
            <a:r>
              <a:rPr lang="fr-FR" sz="1600" dirty="0"/>
              <a:t>Et ainsi donner sens à nos missions dans le cadre du pilotage de la politique publique.</a:t>
            </a:r>
          </a:p>
        </p:txBody>
      </p:sp>
    </p:spTree>
    <p:extLst>
      <p:ext uri="{BB962C8B-B14F-4D97-AF65-F5344CB8AC3E}">
        <p14:creationId xmlns:p14="http://schemas.microsoft.com/office/powerpoint/2010/main" val="1620591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4CE5428-A4B4-4D8B-ABE2-87BE59265B57}"/>
              </a:ext>
            </a:extLst>
          </p:cNvPr>
          <p:cNvSpPr/>
          <p:nvPr/>
        </p:nvSpPr>
        <p:spPr>
          <a:xfrm>
            <a:off x="-1768" y="0"/>
            <a:ext cx="9144000" cy="1112363"/>
          </a:xfrm>
          <a:prstGeom prst="rect">
            <a:avLst/>
          </a:prstGeom>
          <a:solidFill>
            <a:srgbClr val="F9AF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2800" b="1" dirty="0">
              <a:latin typeface="Exo 2 Medium" panose="00000600000000000000" pitchFamily="50" charset="0"/>
            </a:endParaRPr>
          </a:p>
          <a:p>
            <a:r>
              <a:rPr lang="fr-FR" sz="2800" b="1" dirty="0">
                <a:latin typeface="Exo 2 Medium" panose="00000600000000000000" pitchFamily="50" charset="0"/>
              </a:rPr>
              <a:t>  Les questions éthiques débattues</a:t>
            </a:r>
          </a:p>
          <a:p>
            <a:pPr algn="ctr"/>
            <a:endParaRPr lang="fr-FR" sz="2800" dirty="0"/>
          </a:p>
        </p:txBody>
      </p:sp>
      <p:sp>
        <p:nvSpPr>
          <p:cNvPr id="2" name="ZoneTexte 1">
            <a:extLst>
              <a:ext uri="{FF2B5EF4-FFF2-40B4-BE49-F238E27FC236}">
                <a16:creationId xmlns:a16="http://schemas.microsoft.com/office/drawing/2014/main" id="{E59B69E7-2E2A-40E3-9200-15955B9822F8}"/>
              </a:ext>
            </a:extLst>
          </p:cNvPr>
          <p:cNvSpPr txBox="1"/>
          <p:nvPr/>
        </p:nvSpPr>
        <p:spPr>
          <a:xfrm>
            <a:off x="308505" y="1738892"/>
            <a:ext cx="8523454" cy="4031873"/>
          </a:xfrm>
          <a:prstGeom prst="rect">
            <a:avLst/>
          </a:prstGeom>
          <a:noFill/>
        </p:spPr>
        <p:txBody>
          <a:bodyPr wrap="square" rtlCol="0">
            <a:spAutoFit/>
          </a:bodyPr>
          <a:lstStyle/>
          <a:p>
            <a:pPr algn="just"/>
            <a:r>
              <a:rPr lang="fr-FR" sz="1600" dirty="0">
                <a:latin typeface="+mn-lt"/>
              </a:rPr>
              <a:t>A partir de situations exposées par les membres du groupe,  les échanges permettent de mener une réflexion face à une situation posant une question non résolue par la loi :</a:t>
            </a:r>
          </a:p>
          <a:p>
            <a:pPr algn="just"/>
            <a:endParaRPr lang="fr-FR" sz="1600" dirty="0">
              <a:latin typeface="+mn-lt"/>
            </a:endParaRPr>
          </a:p>
          <a:p>
            <a:pPr marL="171450" indent="-171450" algn="just">
              <a:buFontTx/>
              <a:buChar char="-"/>
            </a:pPr>
            <a:r>
              <a:rPr lang="fr-FR" sz="1600" dirty="0">
                <a:latin typeface="+mn-lt"/>
              </a:rPr>
              <a:t>La mesure de protection après le décès de la personne,</a:t>
            </a:r>
          </a:p>
          <a:p>
            <a:pPr marL="171450" indent="-171450" algn="just">
              <a:buFontTx/>
              <a:buChar char="-"/>
            </a:pPr>
            <a:r>
              <a:rPr lang="fr-FR" sz="1600" dirty="0">
                <a:latin typeface="+mn-lt"/>
              </a:rPr>
              <a:t>L’acte de soin : le souci de bien faire à l’épreuve des responsabilités de chacun,</a:t>
            </a:r>
          </a:p>
          <a:p>
            <a:pPr marL="171450" indent="-171450" algn="just">
              <a:buFontTx/>
              <a:buChar char="-"/>
            </a:pPr>
            <a:r>
              <a:rPr lang="fr-FR" sz="1600" dirty="0">
                <a:latin typeface="+mn-lt"/>
              </a:rPr>
              <a:t>Le MJPM est-il complice de l’évasion de son majeur protégé ?,</a:t>
            </a:r>
          </a:p>
          <a:p>
            <a:pPr marL="171450" indent="-171450" algn="just">
              <a:buFontTx/>
              <a:buChar char="-"/>
            </a:pPr>
            <a:r>
              <a:rPr lang="fr-FR" sz="1600" dirty="0">
                <a:latin typeface="+mn-lt"/>
              </a:rPr>
              <a:t>Entre intérêt patrimonial et équité familiale, quelle position pour le MJPM ?,</a:t>
            </a:r>
          </a:p>
          <a:p>
            <a:pPr marL="171450" indent="-171450" algn="just">
              <a:buFontTx/>
              <a:buChar char="-"/>
            </a:pPr>
            <a:r>
              <a:rPr lang="fr-FR" sz="1600" dirty="0">
                <a:latin typeface="+mn-lt"/>
              </a:rPr>
              <a:t>Mesures judiciaires : protection ou palliatif ? De la protection de la personne à la préservation d’un système familial,</a:t>
            </a:r>
          </a:p>
          <a:p>
            <a:pPr marL="171450" indent="-171450" algn="just">
              <a:buFontTx/>
              <a:buChar char="-"/>
            </a:pPr>
            <a:r>
              <a:rPr lang="fr-FR" sz="1600" dirty="0">
                <a:latin typeface="+mn-lt"/>
              </a:rPr>
              <a:t>Un logement à tout prix ? A quel prix ?</a:t>
            </a:r>
          </a:p>
          <a:p>
            <a:pPr marL="171450" indent="-171450" algn="just">
              <a:buFontTx/>
              <a:buChar char="-"/>
            </a:pPr>
            <a:r>
              <a:rPr lang="fr-FR" sz="1600" dirty="0">
                <a:latin typeface="+mn-lt"/>
              </a:rPr>
              <a:t>La place du mandataire face à la spoliation de son protégé,</a:t>
            </a:r>
          </a:p>
          <a:p>
            <a:pPr marL="171450" indent="-171450" algn="just">
              <a:buFontTx/>
              <a:buChar char="-"/>
            </a:pPr>
            <a:r>
              <a:rPr lang="fr-FR" sz="1600" dirty="0">
                <a:latin typeface="+mn-lt"/>
              </a:rPr>
              <a:t>Syndrome de Diogène. Entre volonté de la personne et représentations sociales,</a:t>
            </a:r>
          </a:p>
          <a:p>
            <a:pPr marL="171450" indent="-171450" algn="just">
              <a:buFontTx/>
              <a:buChar char="-"/>
            </a:pPr>
            <a:r>
              <a:rPr lang="fr-FR" sz="1600" dirty="0">
                <a:latin typeface="+mn-lt"/>
              </a:rPr>
              <a:t>Le sens de la mesure de protection : entre principe de précaution et précarité des conditions de vie, qui protège-t-on ?</a:t>
            </a:r>
          </a:p>
          <a:p>
            <a:pPr algn="just"/>
            <a:endParaRPr lang="fr-FR" sz="1600" dirty="0">
              <a:latin typeface="+mn-lt"/>
            </a:endParaRPr>
          </a:p>
          <a:p>
            <a:pPr algn="just"/>
            <a:endParaRPr lang="fr-FR" sz="1600" dirty="0">
              <a:latin typeface="+mn-lt"/>
            </a:endParaRPr>
          </a:p>
        </p:txBody>
      </p:sp>
      <p:sp>
        <p:nvSpPr>
          <p:cNvPr id="5" name="Espace réservé de la date 4">
            <a:extLst>
              <a:ext uri="{FF2B5EF4-FFF2-40B4-BE49-F238E27FC236}">
                <a16:creationId xmlns:a16="http://schemas.microsoft.com/office/drawing/2014/main" id="{A733FC50-F711-45B6-A5E4-F88A5286BFF3}"/>
              </a:ext>
            </a:extLst>
          </p:cNvPr>
          <p:cNvSpPr>
            <a:spLocks noGrp="1"/>
          </p:cNvSpPr>
          <p:nvPr>
            <p:ph type="dt" sz="half" idx="10"/>
          </p:nvPr>
        </p:nvSpPr>
        <p:spPr/>
        <p:txBody>
          <a:bodyPr/>
          <a:lstStyle/>
          <a:p>
            <a:pPr>
              <a:defRPr/>
            </a:pPr>
            <a:r>
              <a:rPr lang="fr-FR"/>
              <a:t>05/06/2018</a:t>
            </a:r>
          </a:p>
        </p:txBody>
      </p:sp>
      <p:pic>
        <p:nvPicPr>
          <p:cNvPr id="7" name="Image 6">
            <a:extLst>
              <a:ext uri="{FF2B5EF4-FFF2-40B4-BE49-F238E27FC236}">
                <a16:creationId xmlns:a16="http://schemas.microsoft.com/office/drawing/2014/main" id="{8DD8A4CC-B547-497C-8DAC-9A967C0ED84E}"/>
              </a:ext>
            </a:extLst>
          </p:cNvPr>
          <p:cNvPicPr>
            <a:picLocks noChangeAspect="1"/>
          </p:cNvPicPr>
          <p:nvPr/>
        </p:nvPicPr>
        <p:blipFill>
          <a:blip r:embed="rId2"/>
          <a:stretch>
            <a:fillRect/>
          </a:stretch>
        </p:blipFill>
        <p:spPr>
          <a:xfrm>
            <a:off x="7758415" y="6229882"/>
            <a:ext cx="1217462" cy="618062"/>
          </a:xfrm>
          <a:prstGeom prst="rect">
            <a:avLst/>
          </a:prstGeom>
        </p:spPr>
      </p:pic>
      <p:sp>
        <p:nvSpPr>
          <p:cNvPr id="6" name="Espace réservé du pied de page 4">
            <a:extLst>
              <a:ext uri="{FF2B5EF4-FFF2-40B4-BE49-F238E27FC236}">
                <a16:creationId xmlns:a16="http://schemas.microsoft.com/office/drawing/2014/main" id="{63EF71C6-1530-4495-A22C-433D564664FC}"/>
              </a:ext>
            </a:extLst>
          </p:cNvPr>
          <p:cNvSpPr txBox="1">
            <a:spLocks/>
          </p:cNvSpPr>
          <p:nvPr/>
        </p:nvSpPr>
        <p:spPr>
          <a:xfrm>
            <a:off x="2490265" y="6356351"/>
            <a:ext cx="4289181" cy="365125"/>
          </a:xfrm>
          <a:prstGeom prst="rect">
            <a:avLst/>
          </a:prstGeom>
        </p:spPr>
        <p:txBody>
          <a:bodyPr vert="horz" lIns="91440" tIns="45720" rIns="91440" bIns="45720" rtlCol="0" anchor="ctr"/>
          <a:lstStyle>
            <a:defPPr>
              <a:defRPr lang="fr-FR"/>
            </a:defPPr>
            <a:lvl1pPr algn="ctr" defTabSz="457200" rtl="0" fontAlgn="base">
              <a:spcBef>
                <a:spcPct val="0"/>
              </a:spcBef>
              <a:spcAft>
                <a:spcPct val="0"/>
              </a:spcAft>
              <a:defRPr sz="900" kern="1200">
                <a:solidFill>
                  <a:schemeClr val="tx1">
                    <a:tint val="75000"/>
                  </a:schemeClr>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defRPr/>
            </a:pPr>
            <a:r>
              <a:rPr lang="fr-FR" dirty="0"/>
              <a:t>Accompagnement, éthique et déontologie dans la protection juridique des majeurs</a:t>
            </a:r>
          </a:p>
          <a:p>
            <a:pPr>
              <a:defRPr/>
            </a:pPr>
            <a:r>
              <a:rPr lang="fr-FR" dirty="0"/>
              <a:t>Colloque EHESP</a:t>
            </a:r>
          </a:p>
        </p:txBody>
      </p:sp>
    </p:spTree>
    <p:extLst>
      <p:ext uri="{BB962C8B-B14F-4D97-AF65-F5344CB8AC3E}">
        <p14:creationId xmlns:p14="http://schemas.microsoft.com/office/powerpoint/2010/main" val="1077743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59B69E7-2E2A-40E3-9200-15955B9822F8}"/>
              </a:ext>
            </a:extLst>
          </p:cNvPr>
          <p:cNvSpPr txBox="1"/>
          <p:nvPr/>
        </p:nvSpPr>
        <p:spPr>
          <a:xfrm>
            <a:off x="373769" y="1226750"/>
            <a:ext cx="8554715" cy="4339650"/>
          </a:xfrm>
          <a:prstGeom prst="rect">
            <a:avLst/>
          </a:prstGeom>
          <a:noFill/>
        </p:spPr>
        <p:txBody>
          <a:bodyPr wrap="square" rtlCol="0">
            <a:spAutoFit/>
          </a:bodyPr>
          <a:lstStyle/>
          <a:p>
            <a:pPr algn="ctr"/>
            <a:r>
              <a:rPr lang="fr-FR" sz="2000" b="1" dirty="0">
                <a:solidFill>
                  <a:srgbClr val="7A368C"/>
                </a:solidFill>
                <a:latin typeface="+mn-lt"/>
              </a:rPr>
              <a:t>La mesure de protection après le décès de la personne</a:t>
            </a:r>
          </a:p>
          <a:p>
            <a:pPr algn="ctr"/>
            <a:r>
              <a:rPr lang="fr-FR" sz="1600" dirty="0">
                <a:latin typeface="+mn-lt"/>
              </a:rPr>
              <a:t>(la volonté du majeur a été exprimée oralement mais n’a pas été actée par écrit)</a:t>
            </a:r>
          </a:p>
          <a:p>
            <a:pPr algn="ctr"/>
            <a:r>
              <a:rPr lang="fr-FR" sz="1600" dirty="0">
                <a:latin typeface="+mn-lt"/>
              </a:rPr>
              <a:t>Situation rapportée par un service mandataire</a:t>
            </a:r>
          </a:p>
          <a:p>
            <a:pPr algn="ctr"/>
            <a:endParaRPr lang="fr-FR" sz="1600" b="1" dirty="0">
              <a:latin typeface="+mn-lt"/>
            </a:endParaRPr>
          </a:p>
          <a:p>
            <a:endParaRPr lang="fr-FR" sz="1600" b="1" dirty="0">
              <a:latin typeface="+mn-lt"/>
            </a:endParaRPr>
          </a:p>
          <a:p>
            <a:pPr algn="just"/>
            <a:r>
              <a:rPr lang="fr-FR" sz="1600" dirty="0">
                <a:latin typeface="+mn-lt"/>
                <a:cs typeface="CordiaUPC" panose="020B0304020202020204" pitchFamily="34" charset="-34"/>
              </a:rPr>
              <a:t>Les débats ont porté :</a:t>
            </a:r>
          </a:p>
          <a:p>
            <a:pPr marL="171450" indent="-171450" algn="just">
              <a:buFontTx/>
              <a:buChar char="-"/>
            </a:pPr>
            <a:r>
              <a:rPr lang="fr-FR" sz="1600" dirty="0">
                <a:latin typeface="+mn-lt"/>
                <a:cs typeface="CordiaUPC" panose="020B0304020202020204" pitchFamily="34" charset="-34"/>
              </a:rPr>
              <a:t>La notion de dignité de la personne,</a:t>
            </a:r>
          </a:p>
          <a:p>
            <a:pPr marL="171450" indent="-171450" algn="just">
              <a:buFontTx/>
              <a:buChar char="-"/>
            </a:pPr>
            <a:r>
              <a:rPr lang="fr-FR" sz="1600" dirty="0">
                <a:latin typeface="+mn-lt"/>
                <a:cs typeface="CordiaUPC" panose="020B0304020202020204" pitchFamily="34" charset="-34"/>
              </a:rPr>
              <a:t>Du respect de la volonté de la personne ou de l’absence de volonté éclairée,</a:t>
            </a:r>
          </a:p>
          <a:p>
            <a:pPr marL="171450" indent="-171450" algn="just">
              <a:buFontTx/>
              <a:buChar char="-"/>
            </a:pPr>
            <a:r>
              <a:rPr lang="fr-FR" sz="1600" dirty="0">
                <a:latin typeface="+mn-lt"/>
                <a:cs typeface="CordiaUPC" panose="020B0304020202020204" pitchFamily="34" charset="-34"/>
              </a:rPr>
              <a:t>La responsabilité du mandataire,</a:t>
            </a:r>
          </a:p>
          <a:p>
            <a:pPr marL="171450" indent="-171450" algn="just">
              <a:buFontTx/>
              <a:buChar char="-"/>
            </a:pPr>
            <a:r>
              <a:rPr lang="fr-FR" sz="1600" dirty="0">
                <a:latin typeface="+mn-lt"/>
                <a:cs typeface="CordiaUPC" panose="020B0304020202020204" pitchFamily="34" charset="-34"/>
              </a:rPr>
              <a:t>Peut-on, doit-on réaliser des actes que le droit nous demande de faire alors qu’ils ne correspondent pas à notre propre éthique ?</a:t>
            </a:r>
          </a:p>
          <a:p>
            <a:pPr marL="171450" indent="-171450" algn="just">
              <a:buFontTx/>
              <a:buChar char="-"/>
            </a:pPr>
            <a:endParaRPr lang="fr-FR" sz="1600" dirty="0">
              <a:latin typeface="+mn-lt"/>
              <a:cs typeface="CordiaUPC" panose="020B0304020202020204" pitchFamily="34" charset="-34"/>
            </a:endParaRPr>
          </a:p>
          <a:p>
            <a:pPr algn="just"/>
            <a:r>
              <a:rPr lang="fr-FR" sz="1600" dirty="0">
                <a:latin typeface="+mn-lt"/>
                <a:cs typeface="CordiaUPC" panose="020B0304020202020204" pitchFamily="34" charset="-34"/>
              </a:rPr>
              <a:t>Une tension éthique au sein du groupe : l’interprétation de la volonté du défunt, et notamment de l’appréciation des modalités d’organisation des funérailles, relève de la subjectivité de chacun.</a:t>
            </a:r>
          </a:p>
          <a:p>
            <a:pPr algn="just"/>
            <a:endParaRPr lang="fr-FR" sz="1600" b="1" dirty="0">
              <a:latin typeface="+mn-lt"/>
            </a:endParaRPr>
          </a:p>
          <a:p>
            <a:pPr algn="ctr"/>
            <a:endParaRPr lang="fr-FR" sz="1600" b="1" dirty="0">
              <a:latin typeface="+mn-lt"/>
            </a:endParaRPr>
          </a:p>
          <a:p>
            <a:pPr algn="ctr"/>
            <a:endParaRPr lang="fr-FR" sz="1600" b="1" dirty="0">
              <a:latin typeface="+mn-lt"/>
            </a:endParaRPr>
          </a:p>
        </p:txBody>
      </p:sp>
      <p:sp>
        <p:nvSpPr>
          <p:cNvPr id="5" name="Espace réservé de la date 4">
            <a:extLst>
              <a:ext uri="{FF2B5EF4-FFF2-40B4-BE49-F238E27FC236}">
                <a16:creationId xmlns:a16="http://schemas.microsoft.com/office/drawing/2014/main" id="{A733FC50-F711-45B6-A5E4-F88A5286BFF3}"/>
              </a:ext>
            </a:extLst>
          </p:cNvPr>
          <p:cNvSpPr>
            <a:spLocks noGrp="1"/>
          </p:cNvSpPr>
          <p:nvPr>
            <p:ph type="dt" sz="half" idx="10"/>
          </p:nvPr>
        </p:nvSpPr>
        <p:spPr/>
        <p:txBody>
          <a:bodyPr/>
          <a:lstStyle/>
          <a:p>
            <a:pPr>
              <a:defRPr/>
            </a:pPr>
            <a:r>
              <a:rPr lang="fr-FR"/>
              <a:t>05/06/2018</a:t>
            </a:r>
          </a:p>
        </p:txBody>
      </p:sp>
      <p:pic>
        <p:nvPicPr>
          <p:cNvPr id="7" name="Image 6">
            <a:extLst>
              <a:ext uri="{FF2B5EF4-FFF2-40B4-BE49-F238E27FC236}">
                <a16:creationId xmlns:a16="http://schemas.microsoft.com/office/drawing/2014/main" id="{8DD8A4CC-B547-497C-8DAC-9A967C0ED84E}"/>
              </a:ext>
            </a:extLst>
          </p:cNvPr>
          <p:cNvPicPr>
            <a:picLocks noChangeAspect="1"/>
          </p:cNvPicPr>
          <p:nvPr/>
        </p:nvPicPr>
        <p:blipFill>
          <a:blip r:embed="rId2"/>
          <a:stretch>
            <a:fillRect/>
          </a:stretch>
        </p:blipFill>
        <p:spPr>
          <a:xfrm>
            <a:off x="7758415" y="6229882"/>
            <a:ext cx="1217462" cy="618062"/>
          </a:xfrm>
          <a:prstGeom prst="rect">
            <a:avLst/>
          </a:prstGeom>
        </p:spPr>
      </p:pic>
      <p:sp>
        <p:nvSpPr>
          <p:cNvPr id="6" name="Espace réservé du pied de page 4">
            <a:extLst>
              <a:ext uri="{FF2B5EF4-FFF2-40B4-BE49-F238E27FC236}">
                <a16:creationId xmlns:a16="http://schemas.microsoft.com/office/drawing/2014/main" id="{63EF71C6-1530-4495-A22C-433D564664FC}"/>
              </a:ext>
            </a:extLst>
          </p:cNvPr>
          <p:cNvSpPr txBox="1">
            <a:spLocks/>
          </p:cNvSpPr>
          <p:nvPr/>
        </p:nvSpPr>
        <p:spPr>
          <a:xfrm>
            <a:off x="2490265" y="6356351"/>
            <a:ext cx="4289181" cy="365125"/>
          </a:xfrm>
          <a:prstGeom prst="rect">
            <a:avLst/>
          </a:prstGeom>
        </p:spPr>
        <p:txBody>
          <a:bodyPr vert="horz" lIns="91440" tIns="45720" rIns="91440" bIns="45720" rtlCol="0" anchor="ctr"/>
          <a:lstStyle>
            <a:defPPr>
              <a:defRPr lang="fr-FR"/>
            </a:defPPr>
            <a:lvl1pPr algn="ctr" defTabSz="457200" rtl="0" fontAlgn="base">
              <a:spcBef>
                <a:spcPct val="0"/>
              </a:spcBef>
              <a:spcAft>
                <a:spcPct val="0"/>
              </a:spcAft>
              <a:defRPr sz="900" kern="1200">
                <a:solidFill>
                  <a:schemeClr val="tx1">
                    <a:tint val="75000"/>
                  </a:schemeClr>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defRPr/>
            </a:pPr>
            <a:r>
              <a:rPr lang="fr-FR" dirty="0"/>
              <a:t>Accompagnement, éthique et déontologie dans la protection juridique des majeurs</a:t>
            </a:r>
          </a:p>
          <a:p>
            <a:pPr>
              <a:defRPr/>
            </a:pPr>
            <a:r>
              <a:rPr lang="fr-FR" dirty="0"/>
              <a:t>Colloque EHESP</a:t>
            </a:r>
          </a:p>
        </p:txBody>
      </p:sp>
      <p:sp>
        <p:nvSpPr>
          <p:cNvPr id="3" name="AutoShape 2" descr="Résultat de recherche d'images pour &quot;picto 1&quot;">
            <a:extLst>
              <a:ext uri="{FF2B5EF4-FFF2-40B4-BE49-F238E27FC236}">
                <a16:creationId xmlns:a16="http://schemas.microsoft.com/office/drawing/2014/main" id="{4092B8F1-EAA2-433F-B470-F3BDC6730EAC}"/>
              </a:ext>
            </a:extLst>
          </p:cNvPr>
          <p:cNvSpPr>
            <a:spLocks noChangeAspect="1" noChangeArrowheads="1"/>
          </p:cNvSpPr>
          <p:nvPr/>
        </p:nvSpPr>
        <p:spPr bwMode="auto">
          <a:xfrm>
            <a:off x="4457307" y="398361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pic>
        <p:nvPicPr>
          <p:cNvPr id="9" name="Image 8">
            <a:extLst>
              <a:ext uri="{FF2B5EF4-FFF2-40B4-BE49-F238E27FC236}">
                <a16:creationId xmlns:a16="http://schemas.microsoft.com/office/drawing/2014/main" id="{63FD1D06-0C30-4C10-A3DA-37EEE26638C0}"/>
              </a:ext>
            </a:extLst>
          </p:cNvPr>
          <p:cNvPicPr>
            <a:picLocks noChangeAspect="1"/>
          </p:cNvPicPr>
          <p:nvPr/>
        </p:nvPicPr>
        <p:blipFill>
          <a:blip r:embed="rId3"/>
          <a:stretch>
            <a:fillRect/>
          </a:stretch>
        </p:blipFill>
        <p:spPr>
          <a:xfrm>
            <a:off x="215517" y="331904"/>
            <a:ext cx="670604" cy="670604"/>
          </a:xfrm>
          <a:prstGeom prst="rect">
            <a:avLst/>
          </a:prstGeom>
        </p:spPr>
      </p:pic>
    </p:spTree>
    <p:extLst>
      <p:ext uri="{BB962C8B-B14F-4D97-AF65-F5344CB8AC3E}">
        <p14:creationId xmlns:p14="http://schemas.microsoft.com/office/powerpoint/2010/main" val="197502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59B69E7-2E2A-40E3-9200-15955B9822F8}"/>
              </a:ext>
            </a:extLst>
          </p:cNvPr>
          <p:cNvSpPr txBox="1"/>
          <p:nvPr/>
        </p:nvSpPr>
        <p:spPr>
          <a:xfrm>
            <a:off x="447963" y="175497"/>
            <a:ext cx="8248073" cy="6832640"/>
          </a:xfrm>
          <a:prstGeom prst="rect">
            <a:avLst/>
          </a:prstGeom>
          <a:noFill/>
        </p:spPr>
        <p:txBody>
          <a:bodyPr wrap="square" rtlCol="0">
            <a:spAutoFit/>
          </a:bodyPr>
          <a:lstStyle/>
          <a:p>
            <a:pPr algn="ctr"/>
            <a:r>
              <a:rPr lang="fr-FR" sz="2000" b="1" dirty="0">
                <a:solidFill>
                  <a:srgbClr val="7A368C"/>
                </a:solidFill>
                <a:latin typeface="+mn-lt"/>
              </a:rPr>
              <a:t>Mesures judiciaires : protection ou palliatif ?</a:t>
            </a:r>
          </a:p>
          <a:p>
            <a:pPr algn="ctr"/>
            <a:r>
              <a:rPr lang="fr-FR" sz="2000" b="1" dirty="0">
                <a:solidFill>
                  <a:srgbClr val="7A368C"/>
                </a:solidFill>
                <a:latin typeface="+mn-lt"/>
              </a:rPr>
              <a:t>De la protection de la personne à la préservation d’un système familial</a:t>
            </a:r>
          </a:p>
          <a:p>
            <a:pPr algn="ctr"/>
            <a:r>
              <a:rPr lang="fr-FR" sz="1600" dirty="0">
                <a:latin typeface="+mn-lt"/>
              </a:rPr>
              <a:t>Situation rapportée par un juge des tutelles</a:t>
            </a:r>
          </a:p>
          <a:p>
            <a:pPr algn="ctr"/>
            <a:endParaRPr lang="fr-FR" sz="1600" b="1" dirty="0">
              <a:latin typeface="+mn-lt"/>
            </a:endParaRPr>
          </a:p>
          <a:p>
            <a:pPr algn="just"/>
            <a:r>
              <a:rPr lang="fr-FR" sz="1600" dirty="0">
                <a:latin typeface="+mn-lt"/>
              </a:rPr>
              <a:t>Renouvellement de mesures pour une mère et son fils, mises en place avant la réforme de 2007, dans un contexte familial violent.</a:t>
            </a:r>
          </a:p>
          <a:p>
            <a:pPr algn="just"/>
            <a:endParaRPr lang="fr-FR" sz="1600" dirty="0">
              <a:latin typeface="+mn-lt"/>
            </a:endParaRPr>
          </a:p>
          <a:p>
            <a:pPr algn="just"/>
            <a:r>
              <a:rPr lang="fr-FR" sz="1600" dirty="0">
                <a:latin typeface="+mn-lt"/>
              </a:rPr>
              <a:t>La mère souhaite le renouvellement de la mesure, mais ne présente pas d’altérations de facultés empêchant l’expression de sa volonté ; et celle du fils entre bien dans le cadre de la loi, mais ne semble avoir aucun effet bénéfique.</a:t>
            </a:r>
          </a:p>
          <a:p>
            <a:pPr algn="just"/>
            <a:endParaRPr lang="fr-FR" sz="1600" dirty="0">
              <a:latin typeface="+mn-lt"/>
            </a:endParaRPr>
          </a:p>
          <a:p>
            <a:pPr algn="just"/>
            <a:r>
              <a:rPr lang="fr-FR" sz="1600" dirty="0">
                <a:latin typeface="+mn-lt"/>
              </a:rPr>
              <a:t>Les débats ont porté sur :</a:t>
            </a:r>
          </a:p>
          <a:p>
            <a:pPr marL="171450" indent="-171450" algn="just">
              <a:buFontTx/>
              <a:buChar char="-"/>
            </a:pPr>
            <a:r>
              <a:rPr lang="fr-FR" sz="1600" dirty="0">
                <a:latin typeface="+mn-lt"/>
              </a:rPr>
              <a:t>Le certificat médical obligatoire : peut-il se limiter à un formulaire à compléter en guise de formalité ?</a:t>
            </a:r>
          </a:p>
          <a:p>
            <a:pPr marL="171450" indent="-171450" algn="just">
              <a:buFontTx/>
              <a:buChar char="-"/>
            </a:pPr>
            <a:r>
              <a:rPr lang="fr-FR" sz="1600" dirty="0">
                <a:latin typeface="+mn-lt"/>
              </a:rPr>
              <a:t>Si protection sociale il doit y avoir, est-ce par le biais d’un mécanisme juridique certes aidant, mais également incapacitant sur le plan civil ?</a:t>
            </a:r>
          </a:p>
          <a:p>
            <a:pPr marL="171450" indent="-171450" algn="just">
              <a:buFontTx/>
              <a:buChar char="-"/>
            </a:pPr>
            <a:r>
              <a:rPr lang="fr-FR" sz="1600" dirty="0">
                <a:latin typeface="+mn-lt"/>
              </a:rPr>
              <a:t>La loi ne définit pas ce qu’est la volonté. Est-ce le désir ?</a:t>
            </a:r>
          </a:p>
          <a:p>
            <a:pPr marL="171450" indent="-171450" algn="just">
              <a:buFontTx/>
              <a:buChar char="-"/>
            </a:pPr>
            <a:r>
              <a:rPr lang="fr-FR" sz="1600" dirty="0">
                <a:latin typeface="+mn-lt"/>
              </a:rPr>
              <a:t>La Justice, par sa dimension symbolique, peut alors pallier une forme de carence sociale ou familiale. Mais est-ce là son rôle ?</a:t>
            </a:r>
          </a:p>
          <a:p>
            <a:pPr marL="171450" indent="-171450" algn="just">
              <a:buFontTx/>
              <a:buChar char="-"/>
            </a:pPr>
            <a:r>
              <a:rPr lang="fr-FR" sz="1600" dirty="0">
                <a:latin typeface="+mn-lt"/>
              </a:rPr>
              <a:t>Comment concilier l’intérêt de la personne à protéger, sa demande de maintien de la mesure et l’absence d’altération ? </a:t>
            </a:r>
          </a:p>
          <a:p>
            <a:pPr marL="171450" indent="-171450" algn="just">
              <a:buFontTx/>
              <a:buChar char="-"/>
            </a:pPr>
            <a:r>
              <a:rPr lang="fr-FR" sz="1600" dirty="0">
                <a:latin typeface="+mn-lt"/>
              </a:rPr>
              <a:t>Comment déterminer si une mesure de protection est nécessaire ?</a:t>
            </a:r>
          </a:p>
          <a:p>
            <a:pPr marL="171450" indent="-171450" algn="just">
              <a:buFontTx/>
              <a:buChar char="-"/>
            </a:pPr>
            <a:r>
              <a:rPr lang="fr-FR" sz="1600" dirty="0">
                <a:latin typeface="+mn-lt"/>
              </a:rPr>
              <a:t>Le juge peut-il prendre le risque de supprimer une mesure de protection qui soutient une personne prise dans un fonctionnement familial violent ?</a:t>
            </a:r>
          </a:p>
          <a:p>
            <a:endParaRPr lang="fr-FR" sz="1600" b="1" dirty="0">
              <a:latin typeface="+mn-lt"/>
            </a:endParaRPr>
          </a:p>
          <a:p>
            <a:pPr algn="ctr"/>
            <a:endParaRPr lang="fr-FR" sz="1600" b="1" dirty="0">
              <a:latin typeface="+mn-lt"/>
            </a:endParaRPr>
          </a:p>
          <a:p>
            <a:pPr algn="ctr"/>
            <a:endParaRPr lang="fr-FR" sz="1600" b="1" dirty="0">
              <a:latin typeface="+mn-lt"/>
            </a:endParaRPr>
          </a:p>
        </p:txBody>
      </p:sp>
      <p:sp>
        <p:nvSpPr>
          <p:cNvPr id="5" name="Espace réservé de la date 4">
            <a:extLst>
              <a:ext uri="{FF2B5EF4-FFF2-40B4-BE49-F238E27FC236}">
                <a16:creationId xmlns:a16="http://schemas.microsoft.com/office/drawing/2014/main" id="{A733FC50-F711-45B6-A5E4-F88A5286BFF3}"/>
              </a:ext>
            </a:extLst>
          </p:cNvPr>
          <p:cNvSpPr>
            <a:spLocks noGrp="1"/>
          </p:cNvSpPr>
          <p:nvPr>
            <p:ph type="dt" sz="half" idx="10"/>
          </p:nvPr>
        </p:nvSpPr>
        <p:spPr/>
        <p:txBody>
          <a:bodyPr/>
          <a:lstStyle/>
          <a:p>
            <a:pPr>
              <a:defRPr/>
            </a:pPr>
            <a:r>
              <a:rPr lang="fr-FR"/>
              <a:t>05/06/2018</a:t>
            </a:r>
          </a:p>
        </p:txBody>
      </p:sp>
      <p:pic>
        <p:nvPicPr>
          <p:cNvPr id="7" name="Image 6">
            <a:extLst>
              <a:ext uri="{FF2B5EF4-FFF2-40B4-BE49-F238E27FC236}">
                <a16:creationId xmlns:a16="http://schemas.microsoft.com/office/drawing/2014/main" id="{8DD8A4CC-B547-497C-8DAC-9A967C0ED84E}"/>
              </a:ext>
            </a:extLst>
          </p:cNvPr>
          <p:cNvPicPr>
            <a:picLocks noChangeAspect="1"/>
          </p:cNvPicPr>
          <p:nvPr/>
        </p:nvPicPr>
        <p:blipFill>
          <a:blip r:embed="rId2"/>
          <a:stretch>
            <a:fillRect/>
          </a:stretch>
        </p:blipFill>
        <p:spPr>
          <a:xfrm>
            <a:off x="7758415" y="6229882"/>
            <a:ext cx="1217462" cy="618062"/>
          </a:xfrm>
          <a:prstGeom prst="rect">
            <a:avLst/>
          </a:prstGeom>
        </p:spPr>
      </p:pic>
      <p:sp>
        <p:nvSpPr>
          <p:cNvPr id="6" name="Espace réservé du pied de page 4">
            <a:extLst>
              <a:ext uri="{FF2B5EF4-FFF2-40B4-BE49-F238E27FC236}">
                <a16:creationId xmlns:a16="http://schemas.microsoft.com/office/drawing/2014/main" id="{63EF71C6-1530-4495-A22C-433D564664FC}"/>
              </a:ext>
            </a:extLst>
          </p:cNvPr>
          <p:cNvSpPr txBox="1">
            <a:spLocks/>
          </p:cNvSpPr>
          <p:nvPr/>
        </p:nvSpPr>
        <p:spPr>
          <a:xfrm>
            <a:off x="2490265" y="6356351"/>
            <a:ext cx="4289181" cy="365125"/>
          </a:xfrm>
          <a:prstGeom prst="rect">
            <a:avLst/>
          </a:prstGeom>
        </p:spPr>
        <p:txBody>
          <a:bodyPr vert="horz" lIns="91440" tIns="45720" rIns="91440" bIns="45720" rtlCol="0" anchor="ctr"/>
          <a:lstStyle>
            <a:defPPr>
              <a:defRPr lang="fr-FR"/>
            </a:defPPr>
            <a:lvl1pPr algn="ctr" defTabSz="457200" rtl="0" fontAlgn="base">
              <a:spcBef>
                <a:spcPct val="0"/>
              </a:spcBef>
              <a:spcAft>
                <a:spcPct val="0"/>
              </a:spcAft>
              <a:defRPr sz="900" kern="1200">
                <a:solidFill>
                  <a:schemeClr val="tx1">
                    <a:tint val="75000"/>
                  </a:schemeClr>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defRPr/>
            </a:pPr>
            <a:r>
              <a:rPr lang="fr-FR" dirty="0"/>
              <a:t>Accompagnement, éthique et déontologie dans la protection juridique des majeurs</a:t>
            </a:r>
          </a:p>
          <a:p>
            <a:pPr>
              <a:defRPr/>
            </a:pPr>
            <a:r>
              <a:rPr lang="fr-FR" dirty="0"/>
              <a:t>Colloque EHESP</a:t>
            </a:r>
          </a:p>
        </p:txBody>
      </p:sp>
      <p:pic>
        <p:nvPicPr>
          <p:cNvPr id="4" name="Image 3">
            <a:extLst>
              <a:ext uri="{FF2B5EF4-FFF2-40B4-BE49-F238E27FC236}">
                <a16:creationId xmlns:a16="http://schemas.microsoft.com/office/drawing/2014/main" id="{164AF022-26B6-474F-954C-F8B2C440C8FE}"/>
              </a:ext>
            </a:extLst>
          </p:cNvPr>
          <p:cNvPicPr>
            <a:picLocks noChangeAspect="1"/>
          </p:cNvPicPr>
          <p:nvPr/>
        </p:nvPicPr>
        <p:blipFill>
          <a:blip r:embed="rId3"/>
          <a:stretch>
            <a:fillRect/>
          </a:stretch>
        </p:blipFill>
        <p:spPr>
          <a:xfrm>
            <a:off x="95016" y="301157"/>
            <a:ext cx="705893" cy="705893"/>
          </a:xfrm>
          <a:prstGeom prst="rect">
            <a:avLst/>
          </a:prstGeom>
        </p:spPr>
      </p:pic>
    </p:spTree>
    <p:extLst>
      <p:ext uri="{BB962C8B-B14F-4D97-AF65-F5344CB8AC3E}">
        <p14:creationId xmlns:p14="http://schemas.microsoft.com/office/powerpoint/2010/main" val="40903584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E59B69E7-2E2A-40E3-9200-15955B9822F8}"/>
              </a:ext>
            </a:extLst>
          </p:cNvPr>
          <p:cNvSpPr txBox="1"/>
          <p:nvPr/>
        </p:nvSpPr>
        <p:spPr>
          <a:xfrm>
            <a:off x="289170" y="519740"/>
            <a:ext cx="8601608" cy="4770537"/>
          </a:xfrm>
          <a:prstGeom prst="rect">
            <a:avLst/>
          </a:prstGeom>
          <a:noFill/>
        </p:spPr>
        <p:txBody>
          <a:bodyPr wrap="square" rtlCol="0">
            <a:spAutoFit/>
          </a:bodyPr>
          <a:lstStyle/>
          <a:p>
            <a:pPr algn="ctr"/>
            <a:endParaRPr lang="fr-FR" sz="1600" b="1" dirty="0">
              <a:latin typeface="+mn-lt"/>
            </a:endParaRPr>
          </a:p>
          <a:p>
            <a:endParaRPr lang="fr-FR" sz="1600" b="1" dirty="0">
              <a:latin typeface="+mn-lt"/>
            </a:endParaRPr>
          </a:p>
          <a:p>
            <a:endParaRPr lang="fr-FR" sz="1600" dirty="0">
              <a:latin typeface="+mn-lt"/>
            </a:endParaRPr>
          </a:p>
          <a:p>
            <a:pPr algn="just"/>
            <a:r>
              <a:rPr lang="fr-FR" sz="1600" dirty="0">
                <a:latin typeface="+mn-lt"/>
              </a:rPr>
              <a:t>Des questionnements dans chacune des situations étudiées :</a:t>
            </a:r>
          </a:p>
          <a:p>
            <a:pPr algn="just"/>
            <a:endParaRPr lang="fr-FR" sz="1600" dirty="0">
              <a:latin typeface="+mn-lt"/>
            </a:endParaRPr>
          </a:p>
          <a:p>
            <a:pPr marL="171450" indent="-171450" algn="just">
              <a:buFontTx/>
              <a:buChar char="-"/>
            </a:pPr>
            <a:r>
              <a:rPr lang="fr-FR" sz="1600" dirty="0">
                <a:latin typeface="+mn-lt"/>
              </a:rPr>
              <a:t>L’expression de la volonté ?</a:t>
            </a:r>
          </a:p>
          <a:p>
            <a:pPr marL="171450" indent="-171450" algn="just">
              <a:buFontTx/>
              <a:buChar char="-"/>
            </a:pPr>
            <a:r>
              <a:rPr lang="fr-FR" sz="1600" dirty="0">
                <a:latin typeface="+mn-lt"/>
              </a:rPr>
              <a:t>L’intérêt de la personne protégée ?</a:t>
            </a:r>
          </a:p>
          <a:p>
            <a:pPr marL="171450" indent="-171450" algn="just">
              <a:buFontTx/>
              <a:buChar char="-"/>
            </a:pPr>
            <a:r>
              <a:rPr lang="fr-FR" sz="1600" dirty="0">
                <a:latin typeface="+mn-lt"/>
              </a:rPr>
              <a:t>La mise en responsabilité du mandataire , la limite du mandat ? </a:t>
            </a:r>
          </a:p>
          <a:p>
            <a:pPr marL="171450" indent="-171450" algn="just">
              <a:buFontTx/>
              <a:buChar char="-"/>
            </a:pPr>
            <a:endParaRPr lang="fr-FR" sz="1600" b="1" dirty="0">
              <a:latin typeface="+mn-lt"/>
            </a:endParaRPr>
          </a:p>
          <a:p>
            <a:pPr algn="just"/>
            <a:r>
              <a:rPr lang="fr-FR" sz="1600" dirty="0">
                <a:latin typeface="+mn-lt"/>
              </a:rPr>
              <a:t>Au fur et à mesure des situations exposées, la vision pluridisciplinaire des membres du groupe a permis :</a:t>
            </a:r>
          </a:p>
          <a:p>
            <a:pPr algn="just"/>
            <a:endParaRPr lang="fr-FR" sz="1600" dirty="0">
              <a:latin typeface="+mn-lt"/>
            </a:endParaRPr>
          </a:p>
          <a:p>
            <a:pPr marL="171450" indent="-171450" algn="just">
              <a:buFontTx/>
              <a:buChar char="-"/>
            </a:pPr>
            <a:r>
              <a:rPr lang="fr-FR" sz="1600" dirty="0">
                <a:latin typeface="+mn-lt"/>
              </a:rPr>
              <a:t>De mettre en avant la mise en tension des valeurs de chacun,</a:t>
            </a:r>
          </a:p>
          <a:p>
            <a:pPr marL="171450" indent="-171450" algn="just">
              <a:buFontTx/>
              <a:buChar char="-"/>
            </a:pPr>
            <a:r>
              <a:rPr lang="fr-FR" sz="1600" dirty="0">
                <a:latin typeface="+mn-lt"/>
              </a:rPr>
              <a:t>D’aborder les difficultés rencontrées par les professionnels en prenant en compte la situation de la personne protégée dans sa globalité (individuelle, familiale, sociale),</a:t>
            </a:r>
          </a:p>
          <a:p>
            <a:pPr marL="171450" indent="-171450" algn="just">
              <a:buFontTx/>
              <a:buChar char="-"/>
            </a:pPr>
            <a:r>
              <a:rPr lang="fr-FR" sz="1600" dirty="0">
                <a:latin typeface="+mn-lt"/>
              </a:rPr>
              <a:t>D’interroger le rapport qu’entretient chaque professionnel vis-à-vis de sa responsabilité juridique et morale.</a:t>
            </a:r>
          </a:p>
          <a:p>
            <a:pPr marL="171450" indent="-171450" algn="just">
              <a:buFontTx/>
              <a:buChar char="-"/>
            </a:pPr>
            <a:endParaRPr lang="fr-FR" sz="1600" b="1" dirty="0">
              <a:latin typeface="+mn-lt"/>
            </a:endParaRPr>
          </a:p>
          <a:p>
            <a:pPr algn="ctr"/>
            <a:endParaRPr lang="fr-FR" sz="1600" b="1" dirty="0">
              <a:latin typeface="+mn-lt"/>
            </a:endParaRPr>
          </a:p>
        </p:txBody>
      </p:sp>
      <p:sp>
        <p:nvSpPr>
          <p:cNvPr id="5" name="Espace réservé de la date 4">
            <a:extLst>
              <a:ext uri="{FF2B5EF4-FFF2-40B4-BE49-F238E27FC236}">
                <a16:creationId xmlns:a16="http://schemas.microsoft.com/office/drawing/2014/main" id="{A733FC50-F711-45B6-A5E4-F88A5286BFF3}"/>
              </a:ext>
            </a:extLst>
          </p:cNvPr>
          <p:cNvSpPr>
            <a:spLocks noGrp="1"/>
          </p:cNvSpPr>
          <p:nvPr>
            <p:ph type="dt" sz="half" idx="10"/>
          </p:nvPr>
        </p:nvSpPr>
        <p:spPr/>
        <p:txBody>
          <a:bodyPr/>
          <a:lstStyle/>
          <a:p>
            <a:pPr>
              <a:defRPr/>
            </a:pPr>
            <a:r>
              <a:rPr lang="fr-FR"/>
              <a:t>05/06/2018</a:t>
            </a:r>
          </a:p>
        </p:txBody>
      </p:sp>
      <p:pic>
        <p:nvPicPr>
          <p:cNvPr id="7" name="Image 6">
            <a:extLst>
              <a:ext uri="{FF2B5EF4-FFF2-40B4-BE49-F238E27FC236}">
                <a16:creationId xmlns:a16="http://schemas.microsoft.com/office/drawing/2014/main" id="{8DD8A4CC-B547-497C-8DAC-9A967C0ED84E}"/>
              </a:ext>
            </a:extLst>
          </p:cNvPr>
          <p:cNvPicPr>
            <a:picLocks noChangeAspect="1"/>
          </p:cNvPicPr>
          <p:nvPr/>
        </p:nvPicPr>
        <p:blipFill>
          <a:blip r:embed="rId2"/>
          <a:stretch>
            <a:fillRect/>
          </a:stretch>
        </p:blipFill>
        <p:spPr>
          <a:xfrm>
            <a:off x="7758415" y="6229882"/>
            <a:ext cx="1217462" cy="618062"/>
          </a:xfrm>
          <a:prstGeom prst="rect">
            <a:avLst/>
          </a:prstGeom>
        </p:spPr>
      </p:pic>
      <p:sp>
        <p:nvSpPr>
          <p:cNvPr id="6" name="Espace réservé du pied de page 4">
            <a:extLst>
              <a:ext uri="{FF2B5EF4-FFF2-40B4-BE49-F238E27FC236}">
                <a16:creationId xmlns:a16="http://schemas.microsoft.com/office/drawing/2014/main" id="{63EF71C6-1530-4495-A22C-433D564664FC}"/>
              </a:ext>
            </a:extLst>
          </p:cNvPr>
          <p:cNvSpPr txBox="1">
            <a:spLocks/>
          </p:cNvSpPr>
          <p:nvPr/>
        </p:nvSpPr>
        <p:spPr>
          <a:xfrm>
            <a:off x="2490265" y="6356351"/>
            <a:ext cx="4289181" cy="365125"/>
          </a:xfrm>
          <a:prstGeom prst="rect">
            <a:avLst/>
          </a:prstGeom>
        </p:spPr>
        <p:txBody>
          <a:bodyPr vert="horz" lIns="91440" tIns="45720" rIns="91440" bIns="45720" rtlCol="0" anchor="ctr"/>
          <a:lstStyle>
            <a:defPPr>
              <a:defRPr lang="fr-FR"/>
            </a:defPPr>
            <a:lvl1pPr algn="ctr" defTabSz="457200" rtl="0" fontAlgn="base">
              <a:spcBef>
                <a:spcPct val="0"/>
              </a:spcBef>
              <a:spcAft>
                <a:spcPct val="0"/>
              </a:spcAft>
              <a:defRPr sz="900" kern="1200">
                <a:solidFill>
                  <a:schemeClr val="tx1">
                    <a:tint val="75000"/>
                  </a:schemeClr>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a:lstStyle>
          <a:p>
            <a:pPr>
              <a:defRPr/>
            </a:pPr>
            <a:r>
              <a:rPr lang="fr-FR" dirty="0"/>
              <a:t>Accompagnement, éthique et déontologie dans la protection juridique des majeurs</a:t>
            </a:r>
          </a:p>
          <a:p>
            <a:pPr>
              <a:defRPr/>
            </a:pPr>
            <a:r>
              <a:rPr lang="fr-FR" dirty="0"/>
              <a:t>Colloque EHESP</a:t>
            </a:r>
          </a:p>
        </p:txBody>
      </p:sp>
    </p:spTree>
    <p:extLst>
      <p:ext uri="{BB962C8B-B14F-4D97-AF65-F5344CB8AC3E}">
        <p14:creationId xmlns:p14="http://schemas.microsoft.com/office/powerpoint/2010/main" val="174745229"/>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5290</TotalTime>
  <Words>1559</Words>
  <Application>Microsoft Office PowerPoint</Application>
  <PresentationFormat>Affichage à l'écran (4:3)</PresentationFormat>
  <Paragraphs>251</Paragraphs>
  <Slides>19</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19</vt:i4>
      </vt:variant>
    </vt:vector>
  </HeadingPairs>
  <TitlesOfParts>
    <vt:vector size="27" baseType="lpstr">
      <vt:lpstr>ＭＳ Ｐゴシック</vt:lpstr>
      <vt:lpstr>Arial</vt:lpstr>
      <vt:lpstr>Calibri</vt:lpstr>
      <vt:lpstr>Calibri Light</vt:lpstr>
      <vt:lpstr>CordiaUPC</vt:lpstr>
      <vt:lpstr>Exo 2 Medium</vt:lpstr>
      <vt:lpstr>Wingdings</vt:lpstr>
      <vt:lpstr>Thème Office</vt:lpstr>
      <vt:lpstr>Présentation PowerPoint</vt:lpstr>
      <vt:lpstr>Présentation PowerPoint</vt:lpstr>
      <vt:lpstr>Présentation PowerPoint</vt:lpstr>
      <vt:lpstr>Et une volonté d’essaimer ensuite et changer d’échelle : rapport CNB « droit et éthique de la protection de personnes » - Mars 2015</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Anaca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RAPPORT</dc:title>
  <dc:creator>Caroline</dc:creator>
  <cp:lastModifiedBy>Aurelie Brulavoine</cp:lastModifiedBy>
  <cp:revision>992</cp:revision>
  <cp:lastPrinted>2018-01-24T17:08:35Z</cp:lastPrinted>
  <dcterms:created xsi:type="dcterms:W3CDTF">2013-04-16T15:48:33Z</dcterms:created>
  <dcterms:modified xsi:type="dcterms:W3CDTF">2018-06-05T05:57:00Z</dcterms:modified>
</cp:coreProperties>
</file>